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4"/>
  </p:notesMasterIdLst>
  <p:sldIdLst>
    <p:sldId id="256" r:id="rId3"/>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Lst>
  <p:sldSz cx="18288000" cy="10287000"/>
  <p:notesSz cx="6858000" cy="9144000"/>
  <p:embeddedFontLst>
    <p:embeddedFont>
      <p:font typeface="Calibri (MS)" panose="020F0502020204030204"/>
      <p:regular r:id="rId32"/>
    </p:embeddedFont>
    <p:embeddedFont>
      <p:font typeface="Calibri (MS) Bold"/>
      <p:regular r:id="rId33"/>
    </p:embeddedFont>
    <p:embeddedFont>
      <p:font typeface="Canva Sans Bold"/>
      <p:regular r:id="rId3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7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74"/>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4" Type="http://schemas.openxmlformats.org/officeDocument/2006/relationships/font" Target="fonts/font3.fntdata"/><Relationship Id="rId33" Type="http://schemas.openxmlformats.org/officeDocument/2006/relationships/font" Target="fonts/font2.fntdata"/><Relationship Id="rId32" Type="http://schemas.openxmlformats.org/officeDocument/2006/relationships/font" Target="fonts/font1.fntdata"/><Relationship Id="rId31" Type="http://schemas.openxmlformats.org/officeDocument/2006/relationships/tableStyles" Target="tableStyles.xml"/><Relationship Id="rId30" Type="http://schemas.openxmlformats.org/officeDocument/2006/relationships/viewProps" Target="viewProps.xml"/><Relationship Id="rId3" Type="http://schemas.openxmlformats.org/officeDocument/2006/relationships/slide" Target="slides/slide1.xml"/><Relationship Id="rId29" Type="http://schemas.openxmlformats.org/officeDocument/2006/relationships/presProps" Target="presProps.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fld>
            <a:endParaRPr lang="cs-CZ"/>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endParaRPr lang="cs-CZ" smtClean="0"/>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endParaRPr lang="cs-CZ" smtClean="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9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9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9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png"/><Relationship Id="rId1" Type="http://schemas.openxmlformats.org/officeDocument/2006/relationships/image" Target="../media/image1.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17.xml.rels><?xml version="1.0" encoding="UTF-8" standalone="yes"?>
<Relationships xmlns="http://schemas.openxmlformats.org/package/2006/relationships"><Relationship Id="rId5" Type="http://schemas.openxmlformats.org/officeDocument/2006/relationships/vmlDrawing" Target="../drawings/vmlDrawing1.vml"/><Relationship Id="rId4" Type="http://schemas.openxmlformats.org/officeDocument/2006/relationships/slideLayout" Target="../slideLayouts/slideLayout7.xml"/><Relationship Id="rId3" Type="http://schemas.openxmlformats.org/officeDocument/2006/relationships/image" Target="../media/image3.png"/><Relationship Id="rId2" Type="http://schemas.openxmlformats.org/officeDocument/2006/relationships/oleObject" Target="../embeddings/oleObject1.bin"/><Relationship Id="rId1" Type="http://schemas.openxmlformats.org/officeDocument/2006/relationships/image" Target="../media/image1.png"/></Relationships>
</file>

<file path=ppt/slides/_rels/slide18.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image" Target="../media/image4.png"/></Relationships>
</file>

<file path=ppt/slides/_rels/slide19.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png"/><Relationship Id="rId2" Type="http://schemas.openxmlformats.org/officeDocument/2006/relationships/image" Target="../media/image7.png"/><Relationship Id="rId1" Type="http://schemas.openxmlformats.org/officeDocument/2006/relationships/image" Target="../media/image6.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23.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1.png"/><Relationship Id="rId7" Type="http://schemas.openxmlformats.org/officeDocument/2006/relationships/hyperlink" Target="https://doi.org/10.33317/ssurj.647?utm_source=chatgpt.com" TargetMode="External"/><Relationship Id="rId6" Type="http://schemas.openxmlformats.org/officeDocument/2006/relationships/hyperlink" Target="https://doi.org/10.31181/jdaic10008102023n?utm_source=chatgpt.com" TargetMode="External"/><Relationship Id="rId5" Type="http://schemas.openxmlformats.org/officeDocument/2006/relationships/hyperlink" Target="https://doi.org/10.54097/9zcpv779?utm_source=chatgpt.com" TargetMode="External"/><Relationship Id="rId4" Type="http://schemas.openxmlformats.org/officeDocument/2006/relationships/hyperlink" Target="https://doi.org/10.62643/ijerst.2025.v21.i2.pp1043-1049?utm_source=chatgpt.com" TargetMode="External"/><Relationship Id="rId3" Type="http://schemas.openxmlformats.org/officeDocument/2006/relationships/hyperlink" Target="https://doi.org/10.1016/j.eswa.2023.121277?utm_source=chatgpt.com" TargetMode="External"/><Relationship Id="rId2" Type="http://schemas.openxmlformats.org/officeDocument/2006/relationships/hyperlink" Target="https://doi.org/10.1016/j.eswa.2024.125640?utm_source=chatgpt.com" TargetMode="External"/><Relationship Id="rId1" Type="http://schemas.openxmlformats.org/officeDocument/2006/relationships/hyperlink" Target="https://doi.org/10.1016/j.rineng.2023.100969?utm_source=chatgpt.com" TargetMode="Externa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png"/><Relationship Id="rId1" Type="http://schemas.openxmlformats.org/officeDocument/2006/relationships/image" Target="../media/image8.jpe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png"/><Relationship Id="rId1" Type="http://schemas.openxmlformats.org/officeDocument/2006/relationships/image" Target="../media/image9.jpe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0">
            <a:off x="2551221" y="2154186"/>
            <a:ext cx="14479479" cy="1203524"/>
            <a:chOff x="0" y="0"/>
            <a:chExt cx="19305972" cy="1604699"/>
          </a:xfrm>
        </p:grpSpPr>
        <p:sp>
          <p:nvSpPr>
            <p:cNvPr id="3" name="Freeform 3"/>
            <p:cNvSpPr/>
            <p:nvPr/>
          </p:nvSpPr>
          <p:spPr>
            <a:xfrm>
              <a:off x="27423" y="50781"/>
              <a:ext cx="19251126" cy="1503117"/>
            </a:xfrm>
            <a:custGeom>
              <a:avLst/>
              <a:gdLst/>
              <a:ahLst/>
              <a:cxnLst/>
              <a:rect l="l" t="t" r="r" b="b"/>
              <a:pathLst>
                <a:path w="19251126" h="1503117">
                  <a:moveTo>
                    <a:pt x="0" y="250604"/>
                  </a:moveTo>
                  <a:cubicBezTo>
                    <a:pt x="0" y="112226"/>
                    <a:pt x="64445" y="0"/>
                    <a:pt x="143972" y="0"/>
                  </a:cubicBezTo>
                  <a:lnTo>
                    <a:pt x="19107153" y="0"/>
                  </a:lnTo>
                  <a:cubicBezTo>
                    <a:pt x="19186682" y="0"/>
                    <a:pt x="19251126" y="112226"/>
                    <a:pt x="19251126" y="250604"/>
                  </a:cubicBezTo>
                  <a:lnTo>
                    <a:pt x="19251126" y="1252513"/>
                  </a:lnTo>
                  <a:cubicBezTo>
                    <a:pt x="19251126" y="1390891"/>
                    <a:pt x="19186682" y="1503117"/>
                    <a:pt x="19107153" y="1503117"/>
                  </a:cubicBezTo>
                  <a:lnTo>
                    <a:pt x="143972" y="1503117"/>
                  </a:lnTo>
                  <a:cubicBezTo>
                    <a:pt x="64445" y="1503117"/>
                    <a:pt x="0" y="1390891"/>
                    <a:pt x="0" y="1252513"/>
                  </a:cubicBezTo>
                  <a:close/>
                </a:path>
              </a:pathLst>
            </a:custGeom>
            <a:solidFill>
              <a:srgbClr val="FFFFFF"/>
            </a:solidFill>
          </p:spPr>
        </p:sp>
        <p:sp>
          <p:nvSpPr>
            <p:cNvPr id="4" name="Freeform 4"/>
            <p:cNvSpPr/>
            <p:nvPr/>
          </p:nvSpPr>
          <p:spPr>
            <a:xfrm>
              <a:off x="0" y="0"/>
              <a:ext cx="19305972" cy="1604679"/>
            </a:xfrm>
            <a:custGeom>
              <a:avLst/>
              <a:gdLst/>
              <a:ahLst/>
              <a:cxnLst/>
              <a:rect l="l" t="t" r="r" b="b"/>
              <a:pathLst>
                <a:path w="19305972" h="1604679">
                  <a:moveTo>
                    <a:pt x="0" y="301385"/>
                  </a:moveTo>
                  <a:cubicBezTo>
                    <a:pt x="0" y="132031"/>
                    <a:pt x="78431" y="0"/>
                    <a:pt x="171395" y="0"/>
                  </a:cubicBezTo>
                  <a:lnTo>
                    <a:pt x="19134576" y="0"/>
                  </a:lnTo>
                  <a:lnTo>
                    <a:pt x="19134576" y="50781"/>
                  </a:lnTo>
                  <a:lnTo>
                    <a:pt x="19134576" y="0"/>
                  </a:lnTo>
                  <a:cubicBezTo>
                    <a:pt x="19227679" y="0"/>
                    <a:pt x="19305972" y="132031"/>
                    <a:pt x="19305972" y="301385"/>
                  </a:cubicBezTo>
                  <a:lnTo>
                    <a:pt x="19278549" y="301385"/>
                  </a:lnTo>
                  <a:lnTo>
                    <a:pt x="19305972" y="301385"/>
                  </a:lnTo>
                  <a:lnTo>
                    <a:pt x="19305972" y="1303294"/>
                  </a:lnTo>
                  <a:lnTo>
                    <a:pt x="19278549" y="1303294"/>
                  </a:lnTo>
                  <a:lnTo>
                    <a:pt x="19305972" y="1303294"/>
                  </a:lnTo>
                  <a:cubicBezTo>
                    <a:pt x="19305972" y="1472648"/>
                    <a:pt x="19227543" y="1604679"/>
                    <a:pt x="19134576" y="1604679"/>
                  </a:cubicBezTo>
                  <a:lnTo>
                    <a:pt x="19134576" y="1553898"/>
                  </a:lnTo>
                  <a:lnTo>
                    <a:pt x="19134576" y="1604679"/>
                  </a:lnTo>
                  <a:lnTo>
                    <a:pt x="171395" y="1604679"/>
                  </a:lnTo>
                  <a:lnTo>
                    <a:pt x="171395" y="1553898"/>
                  </a:lnTo>
                  <a:lnTo>
                    <a:pt x="171395" y="1604679"/>
                  </a:lnTo>
                  <a:cubicBezTo>
                    <a:pt x="78431" y="1604679"/>
                    <a:pt x="0" y="1472648"/>
                    <a:pt x="0" y="1303294"/>
                  </a:cubicBezTo>
                  <a:lnTo>
                    <a:pt x="0" y="301385"/>
                  </a:lnTo>
                  <a:lnTo>
                    <a:pt x="27423" y="301385"/>
                  </a:lnTo>
                  <a:lnTo>
                    <a:pt x="0" y="301385"/>
                  </a:lnTo>
                  <a:moveTo>
                    <a:pt x="54847" y="301385"/>
                  </a:moveTo>
                  <a:lnTo>
                    <a:pt x="54847" y="1303294"/>
                  </a:lnTo>
                  <a:lnTo>
                    <a:pt x="27423" y="1303294"/>
                  </a:lnTo>
                  <a:lnTo>
                    <a:pt x="54847" y="1303294"/>
                  </a:lnTo>
                  <a:cubicBezTo>
                    <a:pt x="54847" y="1410695"/>
                    <a:pt x="105442" y="1503117"/>
                    <a:pt x="171395" y="1503117"/>
                  </a:cubicBezTo>
                  <a:lnTo>
                    <a:pt x="19134576" y="1503117"/>
                  </a:lnTo>
                  <a:cubicBezTo>
                    <a:pt x="19200668" y="1503117"/>
                    <a:pt x="19251126" y="1410695"/>
                    <a:pt x="19251126" y="1303294"/>
                  </a:cubicBezTo>
                  <a:lnTo>
                    <a:pt x="19251126" y="301385"/>
                  </a:lnTo>
                  <a:cubicBezTo>
                    <a:pt x="19251126" y="193983"/>
                    <a:pt x="19200530" y="101562"/>
                    <a:pt x="19134576" y="101562"/>
                  </a:cubicBezTo>
                  <a:lnTo>
                    <a:pt x="171395" y="101562"/>
                  </a:lnTo>
                  <a:lnTo>
                    <a:pt x="171395" y="50781"/>
                  </a:lnTo>
                  <a:lnTo>
                    <a:pt x="171395" y="101562"/>
                  </a:lnTo>
                  <a:cubicBezTo>
                    <a:pt x="105442" y="101562"/>
                    <a:pt x="54847" y="193983"/>
                    <a:pt x="54847" y="301385"/>
                  </a:cubicBezTo>
                  <a:close/>
                </a:path>
              </a:pathLst>
            </a:custGeom>
            <a:solidFill>
              <a:srgbClr val="FFFFFF"/>
            </a:solidFill>
          </p:spPr>
        </p:sp>
        <p:sp>
          <p:nvSpPr>
            <p:cNvPr id="5" name="TextBox 5"/>
            <p:cNvSpPr txBox="1"/>
            <p:nvPr/>
          </p:nvSpPr>
          <p:spPr>
            <a:xfrm>
              <a:off x="0" y="-28575"/>
              <a:ext cx="19305972" cy="1633274"/>
            </a:xfrm>
            <a:prstGeom prst="rect">
              <a:avLst/>
            </a:prstGeom>
          </p:spPr>
          <p:txBody>
            <a:bodyPr lIns="50800" tIns="50800" rIns="50800" bIns="50800" rtlCol="0" anchor="t"/>
            <a:lstStyle/>
            <a:p>
              <a:pPr algn="ctr">
                <a:lnSpc>
                  <a:spcPts val="3840"/>
                </a:lnSpc>
              </a:pPr>
              <a:r>
                <a:rPr lang="en-US" sz="3200" b="1">
                  <a:solidFill>
                    <a:srgbClr val="9C1D87"/>
                  </a:solidFill>
                  <a:latin typeface="Times New Roman Bold" panose="02020503050405090304"/>
                  <a:ea typeface="Times New Roman Bold" panose="02020503050405090304"/>
                  <a:cs typeface="Times New Roman Bold" panose="02020503050405090304"/>
                  <a:sym typeface="Times New Roman Bold" panose="02020503050405090304"/>
                </a:rPr>
                <a:t>Pre-Owned Car Price Prediction Via Cross-Validated Meta Ensembles and Feature Composites</a:t>
              </a:r>
              <a:endParaRPr lang="en-US" sz="3200" b="1">
                <a:solidFill>
                  <a:srgbClr val="9C1D87"/>
                </a:solidFill>
                <a:latin typeface="Times New Roman Bold" panose="02020503050405090304"/>
                <a:ea typeface="Times New Roman Bold" panose="02020503050405090304"/>
                <a:cs typeface="Times New Roman Bold" panose="02020503050405090304"/>
                <a:sym typeface="Times New Roman Bold" panose="02020503050405090304"/>
              </a:endParaRPr>
            </a:p>
          </p:txBody>
        </p:sp>
      </p:grpSp>
      <p:grpSp>
        <p:nvGrpSpPr>
          <p:cNvPr id="6" name="Group 6"/>
          <p:cNvGrpSpPr/>
          <p:nvPr/>
        </p:nvGrpSpPr>
        <p:grpSpPr>
          <a:xfrm rot="0">
            <a:off x="1257300" y="9534525"/>
            <a:ext cx="4114800" cy="547688"/>
            <a:chOff x="0" y="0"/>
            <a:chExt cx="5486400" cy="730250"/>
          </a:xfrm>
        </p:grpSpPr>
        <p:sp>
          <p:nvSpPr>
            <p:cNvPr id="7" name="Freeform 7"/>
            <p:cNvSpPr/>
            <p:nvPr/>
          </p:nvSpPr>
          <p:spPr>
            <a:xfrm>
              <a:off x="0" y="0"/>
              <a:ext cx="5486400" cy="730250"/>
            </a:xfrm>
            <a:custGeom>
              <a:avLst/>
              <a:gdLst/>
              <a:ahLst/>
              <a:cxnLst/>
              <a:rect l="l" t="t" r="r" b="b"/>
              <a:pathLst>
                <a:path w="5486400" h="730250">
                  <a:moveTo>
                    <a:pt x="0" y="0"/>
                  </a:moveTo>
                  <a:lnTo>
                    <a:pt x="5486400" y="0"/>
                  </a:lnTo>
                  <a:lnTo>
                    <a:pt x="5486400" y="730250"/>
                  </a:lnTo>
                  <a:lnTo>
                    <a:pt x="0" y="730250"/>
                  </a:lnTo>
                  <a:close/>
                </a:path>
              </a:pathLst>
            </a:custGeom>
          </p:spPr>
        </p:sp>
        <p:sp>
          <p:nvSpPr>
            <p:cNvPr id="8" name="TextBox 8"/>
            <p:cNvSpPr txBox="1"/>
            <p:nvPr/>
          </p:nvSpPr>
          <p:spPr>
            <a:xfrm>
              <a:off x="0" y="-19050"/>
              <a:ext cx="5486400" cy="749300"/>
            </a:xfrm>
            <a:prstGeom prst="rect">
              <a:avLst/>
            </a:prstGeom>
          </p:spPr>
          <p:txBody>
            <a:bodyPr lIns="0" tIns="0" rIns="0" bIns="0" rtlCol="0" anchor="ctr"/>
            <a:lstStyle/>
            <a:p>
              <a:pPr algn="l">
                <a:lnSpc>
                  <a:spcPts val="2160"/>
                </a:lnSpc>
              </a:pPr>
              <a:r>
                <a:rPr lang="en-US" sz="1800">
                  <a:solidFill>
                    <a:srgbClr val="898989"/>
                  </a:solidFill>
                  <a:latin typeface="Times New Roman" panose="02020503050405090304"/>
                  <a:ea typeface="Times New Roman" panose="02020503050405090304"/>
                  <a:cs typeface="Times New Roman" panose="02020503050405090304"/>
                  <a:sym typeface="Times New Roman" panose="02020503050405090304"/>
                </a:rPr>
                <a:t>05</a:t>
              </a:r>
              <a:r>
                <a:rPr lang="en-US" sz="1800">
                  <a:solidFill>
                    <a:srgbClr val="898989"/>
                  </a:solidFill>
                  <a:latin typeface="Times New Roman" panose="02020503050405090304"/>
                  <a:ea typeface="Times New Roman" panose="02020503050405090304"/>
                  <a:cs typeface="Times New Roman" panose="02020503050405090304"/>
                  <a:sym typeface="Times New Roman" panose="02020503050405090304"/>
                </a:rPr>
                <a:t>-12-2025</a:t>
              </a:r>
              <a:endParaRPr lang="en-US" sz="1800">
                <a:solidFill>
                  <a:srgbClr val="898989"/>
                </a:solidFill>
                <a:latin typeface="Times New Roman" panose="02020503050405090304"/>
                <a:ea typeface="Times New Roman" panose="02020503050405090304"/>
                <a:cs typeface="Times New Roman" panose="02020503050405090304"/>
                <a:sym typeface="Times New Roman" panose="02020503050405090304"/>
              </a:endParaRPr>
            </a:p>
          </p:txBody>
        </p:sp>
      </p:grpSp>
      <p:grpSp>
        <p:nvGrpSpPr>
          <p:cNvPr id="9" name="Group 9"/>
          <p:cNvGrpSpPr/>
          <p:nvPr/>
        </p:nvGrpSpPr>
        <p:grpSpPr>
          <a:xfrm rot="0">
            <a:off x="6057900" y="9534525"/>
            <a:ext cx="6172200" cy="547688"/>
            <a:chOff x="0" y="0"/>
            <a:chExt cx="8229600" cy="730250"/>
          </a:xfrm>
        </p:grpSpPr>
        <p:sp>
          <p:nvSpPr>
            <p:cNvPr id="10" name="Freeform 10"/>
            <p:cNvSpPr/>
            <p:nvPr/>
          </p:nvSpPr>
          <p:spPr>
            <a:xfrm>
              <a:off x="0" y="0"/>
              <a:ext cx="8229600" cy="730250"/>
            </a:xfrm>
            <a:custGeom>
              <a:avLst/>
              <a:gdLst/>
              <a:ahLst/>
              <a:cxnLst/>
              <a:rect l="l" t="t" r="r" b="b"/>
              <a:pathLst>
                <a:path w="8229600" h="730250">
                  <a:moveTo>
                    <a:pt x="0" y="0"/>
                  </a:moveTo>
                  <a:lnTo>
                    <a:pt x="8229600" y="0"/>
                  </a:lnTo>
                  <a:lnTo>
                    <a:pt x="8229600" y="730250"/>
                  </a:lnTo>
                  <a:lnTo>
                    <a:pt x="0" y="730250"/>
                  </a:lnTo>
                  <a:close/>
                </a:path>
              </a:pathLst>
            </a:custGeom>
          </p:spPr>
        </p:sp>
        <p:sp>
          <p:nvSpPr>
            <p:cNvPr id="11" name="TextBox 11"/>
            <p:cNvSpPr txBox="1"/>
            <p:nvPr/>
          </p:nvSpPr>
          <p:spPr>
            <a:xfrm>
              <a:off x="0" y="-19050"/>
              <a:ext cx="8229600" cy="749300"/>
            </a:xfrm>
            <a:prstGeom prst="rect">
              <a:avLst/>
            </a:prstGeom>
          </p:spPr>
          <p:txBody>
            <a:bodyPr lIns="0" tIns="0" rIns="0" bIns="0" rtlCol="0" anchor="ctr"/>
            <a:lstStyle/>
            <a:p>
              <a:pPr algn="ctr">
                <a:lnSpc>
                  <a:spcPts val="2160"/>
                </a:lnSpc>
              </a:pPr>
              <a:r>
                <a:rPr lang="en-US" sz="1800">
                  <a:solidFill>
                    <a:srgbClr val="898989"/>
                  </a:solidFill>
                  <a:latin typeface="Times New Roman" panose="02020503050405090304"/>
                  <a:ea typeface="Times New Roman" panose="02020503050405090304"/>
                  <a:cs typeface="Times New Roman" panose="02020503050405090304"/>
                  <a:sym typeface="Times New Roman" panose="02020503050405090304"/>
                </a:rPr>
                <a:t>Review No.2         Batch No. CG4          Department of CSE</a:t>
              </a:r>
              <a:endParaRPr lang="en-US" sz="1800">
                <a:solidFill>
                  <a:srgbClr val="898989"/>
                </a:solidFill>
                <a:latin typeface="Times New Roman" panose="02020503050405090304"/>
                <a:ea typeface="Times New Roman" panose="02020503050405090304"/>
                <a:cs typeface="Times New Roman" panose="02020503050405090304"/>
                <a:sym typeface="Times New Roman" panose="02020503050405090304"/>
              </a:endParaRPr>
            </a:p>
          </p:txBody>
        </p:sp>
      </p:grpSp>
      <p:grpSp>
        <p:nvGrpSpPr>
          <p:cNvPr id="12" name="Group 12"/>
          <p:cNvGrpSpPr/>
          <p:nvPr/>
        </p:nvGrpSpPr>
        <p:grpSpPr>
          <a:xfrm rot="0">
            <a:off x="12925425" y="9534525"/>
            <a:ext cx="4114800" cy="547688"/>
            <a:chOff x="0" y="0"/>
            <a:chExt cx="5486400" cy="730250"/>
          </a:xfrm>
        </p:grpSpPr>
        <p:sp>
          <p:nvSpPr>
            <p:cNvPr id="13" name="Freeform 13"/>
            <p:cNvSpPr/>
            <p:nvPr/>
          </p:nvSpPr>
          <p:spPr>
            <a:xfrm>
              <a:off x="0" y="0"/>
              <a:ext cx="5486400" cy="730250"/>
            </a:xfrm>
            <a:custGeom>
              <a:avLst/>
              <a:gdLst/>
              <a:ahLst/>
              <a:cxnLst/>
              <a:rect l="l" t="t" r="r" b="b"/>
              <a:pathLst>
                <a:path w="5486400" h="730250">
                  <a:moveTo>
                    <a:pt x="0" y="0"/>
                  </a:moveTo>
                  <a:lnTo>
                    <a:pt x="5486400" y="0"/>
                  </a:lnTo>
                  <a:lnTo>
                    <a:pt x="5486400" y="730250"/>
                  </a:lnTo>
                  <a:lnTo>
                    <a:pt x="0" y="730250"/>
                  </a:lnTo>
                  <a:close/>
                </a:path>
              </a:pathLst>
            </a:custGeom>
          </p:spPr>
        </p:sp>
        <p:sp>
          <p:nvSpPr>
            <p:cNvPr id="14" name="TextBox 14"/>
            <p:cNvSpPr txBox="1"/>
            <p:nvPr/>
          </p:nvSpPr>
          <p:spPr>
            <a:xfrm>
              <a:off x="0" y="-19050"/>
              <a:ext cx="5486400" cy="749300"/>
            </a:xfrm>
            <a:prstGeom prst="rect">
              <a:avLst/>
            </a:prstGeom>
          </p:spPr>
          <p:txBody>
            <a:bodyPr lIns="0" tIns="0" rIns="0" bIns="0" rtlCol="0" anchor="ctr"/>
            <a:lstStyle/>
            <a:p>
              <a:pPr algn="r">
                <a:lnSpc>
                  <a:spcPts val="2160"/>
                </a:lnSpc>
              </a:pPr>
              <a:r>
                <a:rPr lang="en-US" sz="1800">
                  <a:solidFill>
                    <a:srgbClr val="898989"/>
                  </a:solidFill>
                  <a:latin typeface="Times New Roman" panose="02020503050405090304"/>
                  <a:ea typeface="Times New Roman" panose="02020503050405090304"/>
                  <a:cs typeface="Times New Roman" panose="02020503050405090304"/>
                  <a:sym typeface="Times New Roman" panose="02020503050405090304"/>
                </a:rPr>
                <a:t>1</a:t>
              </a:r>
              <a:endParaRPr lang="en-US" sz="1800">
                <a:solidFill>
                  <a:srgbClr val="898989"/>
                </a:solidFill>
                <a:latin typeface="Times New Roman" panose="02020503050405090304"/>
                <a:ea typeface="Times New Roman" panose="02020503050405090304"/>
                <a:cs typeface="Times New Roman" panose="02020503050405090304"/>
                <a:sym typeface="Times New Roman" panose="02020503050405090304"/>
              </a:endParaRPr>
            </a:p>
          </p:txBody>
        </p:sp>
      </p:grpSp>
      <p:sp>
        <p:nvSpPr>
          <p:cNvPr id="15" name="Freeform 15"/>
          <p:cNvSpPr/>
          <p:nvPr/>
        </p:nvSpPr>
        <p:spPr>
          <a:xfrm>
            <a:off x="210190" y="272505"/>
            <a:ext cx="4353228" cy="756195"/>
          </a:xfrm>
          <a:custGeom>
            <a:avLst/>
            <a:gdLst/>
            <a:ahLst/>
            <a:cxnLst/>
            <a:rect l="l" t="t" r="r" b="b"/>
            <a:pathLst>
              <a:path w="4353228" h="756195">
                <a:moveTo>
                  <a:pt x="0" y="0"/>
                </a:moveTo>
                <a:lnTo>
                  <a:pt x="4353228" y="0"/>
                </a:lnTo>
                <a:lnTo>
                  <a:pt x="4353228" y="756195"/>
                </a:lnTo>
                <a:lnTo>
                  <a:pt x="0" y="756195"/>
                </a:lnTo>
                <a:lnTo>
                  <a:pt x="0" y="0"/>
                </a:lnTo>
                <a:close/>
              </a:path>
            </a:pathLst>
          </a:custGeom>
          <a:blipFill>
            <a:blip r:embed="rId1"/>
            <a:stretch>
              <a:fillRect/>
            </a:stretch>
          </a:blipFill>
        </p:spPr>
      </p:sp>
      <p:sp>
        <p:nvSpPr>
          <p:cNvPr id="16" name="TextBox 16"/>
          <p:cNvSpPr txBox="1"/>
          <p:nvPr/>
        </p:nvSpPr>
        <p:spPr>
          <a:xfrm>
            <a:off x="5372100" y="3635731"/>
            <a:ext cx="8388769" cy="1507769"/>
          </a:xfrm>
          <a:prstGeom prst="rect">
            <a:avLst/>
          </a:prstGeom>
        </p:spPr>
        <p:txBody>
          <a:bodyPr lIns="0" tIns="0" rIns="0" bIns="0" rtlCol="0" anchor="t">
            <a:spAutoFit/>
          </a:bodyPr>
          <a:lstStyle/>
          <a:p>
            <a:pPr algn="ctr">
              <a:lnSpc>
                <a:spcPts val="2330"/>
              </a:lnSpc>
            </a:pPr>
            <a:r>
              <a:rPr lang="en-US" sz="2400">
                <a:solidFill>
                  <a:srgbClr val="000000"/>
                </a:solidFill>
                <a:latin typeface="Times New Roman" panose="02020503050405090304"/>
                <a:ea typeface="Times New Roman" panose="02020503050405090304"/>
                <a:cs typeface="Times New Roman" panose="02020503050405090304"/>
                <a:sym typeface="Times New Roman" panose="02020503050405090304"/>
              </a:rPr>
              <a:t>PRESENTED BY</a:t>
            </a:r>
            <a:endParaRPr lang="en-US" sz="2400">
              <a:solidFill>
                <a:srgbClr val="000000"/>
              </a:solidFill>
              <a:latin typeface="Times New Roman" panose="02020503050405090304"/>
              <a:ea typeface="Times New Roman" panose="02020503050405090304"/>
              <a:cs typeface="Times New Roman" panose="02020503050405090304"/>
              <a:sym typeface="Times New Roman" panose="02020503050405090304"/>
            </a:endParaRPr>
          </a:p>
          <a:p>
            <a:pPr algn="ctr">
              <a:lnSpc>
                <a:spcPts val="2330"/>
              </a:lnSpc>
            </a:pPr>
          </a:p>
          <a:p>
            <a:pPr algn="ctr">
              <a:lnSpc>
                <a:spcPts val="2330"/>
              </a:lnSpc>
            </a:pPr>
            <a:r>
              <a:rPr lang="en-US" sz="2400">
                <a:solidFill>
                  <a:srgbClr val="000000"/>
                </a:solidFill>
                <a:latin typeface="Times New Roman" panose="02020503050405090304"/>
                <a:ea typeface="Times New Roman" panose="02020503050405090304"/>
                <a:cs typeface="Times New Roman" panose="02020503050405090304"/>
                <a:sym typeface="Times New Roman" panose="02020503050405090304"/>
              </a:rPr>
              <a:t>GARIKAPATI AISHWARYA              (22471A05F6)</a:t>
            </a:r>
            <a:endParaRPr lang="en-US" sz="2400">
              <a:solidFill>
                <a:srgbClr val="000000"/>
              </a:solidFill>
              <a:latin typeface="Times New Roman" panose="02020503050405090304"/>
              <a:ea typeface="Times New Roman" panose="02020503050405090304"/>
              <a:cs typeface="Times New Roman" panose="02020503050405090304"/>
              <a:sym typeface="Times New Roman" panose="02020503050405090304"/>
            </a:endParaRPr>
          </a:p>
          <a:p>
            <a:pPr algn="ctr">
              <a:lnSpc>
                <a:spcPts val="2330"/>
              </a:lnSpc>
            </a:pPr>
            <a:r>
              <a:rPr lang="en-US" sz="2400">
                <a:solidFill>
                  <a:srgbClr val="000000"/>
                </a:solidFill>
                <a:latin typeface="Times New Roman" panose="02020503050405090304"/>
                <a:ea typeface="Times New Roman" panose="02020503050405090304"/>
                <a:cs typeface="Times New Roman" panose="02020503050405090304"/>
                <a:sym typeface="Times New Roman" panose="02020503050405090304"/>
              </a:rPr>
              <a:t>PAGADALA SIRISHA                          (22471A05J5)</a:t>
            </a:r>
            <a:endParaRPr lang="en-US" sz="2400">
              <a:solidFill>
                <a:srgbClr val="000000"/>
              </a:solidFill>
              <a:latin typeface="Times New Roman" panose="02020503050405090304"/>
              <a:ea typeface="Times New Roman" panose="02020503050405090304"/>
              <a:cs typeface="Times New Roman" panose="02020503050405090304"/>
              <a:sym typeface="Times New Roman" panose="02020503050405090304"/>
            </a:endParaRPr>
          </a:p>
          <a:p>
            <a:pPr algn="ctr">
              <a:lnSpc>
                <a:spcPts val="2330"/>
              </a:lnSpc>
            </a:pPr>
            <a:r>
              <a:rPr lang="en-US" sz="2400">
                <a:solidFill>
                  <a:srgbClr val="000000"/>
                </a:solidFill>
                <a:latin typeface="Times New Roman" panose="02020503050405090304"/>
                <a:ea typeface="Times New Roman" panose="02020503050405090304"/>
                <a:cs typeface="Times New Roman" panose="02020503050405090304"/>
                <a:sym typeface="Times New Roman" panose="02020503050405090304"/>
              </a:rPr>
              <a:t>KURAPATI ANUSHA                          (22471A05G7)</a:t>
            </a:r>
            <a:endParaRPr lang="en-US" sz="2400">
              <a:solidFill>
                <a:srgbClr val="000000"/>
              </a:solidFill>
              <a:latin typeface="Times New Roman" panose="02020503050405090304"/>
              <a:ea typeface="Times New Roman" panose="02020503050405090304"/>
              <a:cs typeface="Times New Roman" panose="02020503050405090304"/>
              <a:sym typeface="Times New Roman" panose="02020503050405090304"/>
            </a:endParaRPr>
          </a:p>
        </p:txBody>
      </p:sp>
      <p:sp>
        <p:nvSpPr>
          <p:cNvPr id="17" name="TextBox 17"/>
          <p:cNvSpPr txBox="1"/>
          <p:nvPr/>
        </p:nvSpPr>
        <p:spPr>
          <a:xfrm>
            <a:off x="4265721" y="5383857"/>
            <a:ext cx="10104120" cy="3051810"/>
          </a:xfrm>
          <a:prstGeom prst="rect">
            <a:avLst/>
          </a:prstGeom>
        </p:spPr>
        <p:txBody>
          <a:bodyPr lIns="0" tIns="0" rIns="0" bIns="0" rtlCol="0" anchor="t">
            <a:spAutoFit/>
          </a:bodyPr>
          <a:lstStyle/>
          <a:p>
            <a:pPr algn="ctr">
              <a:lnSpc>
                <a:spcPts val="3240"/>
              </a:lnSpc>
            </a:pPr>
            <a:r>
              <a:rPr lang="en-US" sz="2700">
                <a:solidFill>
                  <a:srgbClr val="006600"/>
                </a:solidFill>
                <a:latin typeface="Times New Roman" panose="02020503050405090304"/>
                <a:ea typeface="Times New Roman" panose="02020503050405090304"/>
                <a:cs typeface="Times New Roman" panose="02020503050405090304"/>
                <a:sym typeface="Times New Roman" panose="02020503050405090304"/>
              </a:rPr>
              <a:t>Under the Guidance of,</a:t>
            </a:r>
            <a:endParaRPr lang="en-US" sz="2700">
              <a:solidFill>
                <a:srgbClr val="006600"/>
              </a:solidFill>
              <a:latin typeface="Times New Roman" panose="02020503050405090304"/>
              <a:ea typeface="Times New Roman" panose="02020503050405090304"/>
              <a:cs typeface="Times New Roman" panose="02020503050405090304"/>
              <a:sym typeface="Times New Roman" panose="02020503050405090304"/>
            </a:endParaRPr>
          </a:p>
          <a:p>
            <a:pPr algn="ctr">
              <a:lnSpc>
                <a:spcPts val="2880"/>
              </a:lnSpc>
            </a:pPr>
          </a:p>
          <a:p>
            <a:pPr algn="ctr">
              <a:lnSpc>
                <a:spcPts val="2880"/>
              </a:lnSpc>
            </a:pPr>
            <a:r>
              <a:rPr lang="en-US" sz="2400" b="1">
                <a:solidFill>
                  <a:srgbClr val="000000"/>
                </a:solidFill>
                <a:latin typeface="Times New Roman Bold" panose="02020503050405090304"/>
                <a:ea typeface="Times New Roman Bold" panose="02020503050405090304"/>
                <a:cs typeface="Times New Roman Bold" panose="02020503050405090304"/>
                <a:sym typeface="Times New Roman Bold" panose="02020503050405090304"/>
              </a:rPr>
              <a:t>Dr. Yamani Chandana M.Tech.,</a:t>
            </a:r>
            <a:endParaRPr lang="en-US" sz="2400" b="1">
              <a:solidFill>
                <a:srgbClr val="000000"/>
              </a:solidFill>
              <a:latin typeface="Times New Roman Bold" panose="02020503050405090304"/>
              <a:ea typeface="Times New Roman Bold" panose="02020503050405090304"/>
              <a:cs typeface="Times New Roman Bold" panose="02020503050405090304"/>
              <a:sym typeface="Times New Roman Bold" panose="02020503050405090304"/>
            </a:endParaRPr>
          </a:p>
          <a:p>
            <a:pPr algn="ctr">
              <a:lnSpc>
                <a:spcPts val="2880"/>
              </a:lnSpc>
            </a:pPr>
            <a:r>
              <a:rPr lang="en-US" sz="2400">
                <a:solidFill>
                  <a:srgbClr val="898989"/>
                </a:solidFill>
                <a:latin typeface="Times New Roman" panose="02020503050405090304"/>
                <a:ea typeface="Times New Roman" panose="02020503050405090304"/>
                <a:cs typeface="Times New Roman" panose="02020503050405090304"/>
                <a:sym typeface="Times New Roman" panose="02020503050405090304"/>
              </a:rPr>
              <a:t>Assistant Professor,</a:t>
            </a:r>
            <a:endParaRPr lang="en-US" sz="2400">
              <a:solidFill>
                <a:srgbClr val="898989"/>
              </a:solidFill>
              <a:latin typeface="Times New Roman" panose="02020503050405090304"/>
              <a:ea typeface="Times New Roman" panose="02020503050405090304"/>
              <a:cs typeface="Times New Roman" panose="02020503050405090304"/>
              <a:sym typeface="Times New Roman" panose="02020503050405090304"/>
            </a:endParaRPr>
          </a:p>
          <a:p>
            <a:pPr algn="ctr">
              <a:lnSpc>
                <a:spcPts val="4320"/>
              </a:lnSpc>
            </a:pPr>
            <a:r>
              <a:rPr lang="en-US" sz="2400">
                <a:solidFill>
                  <a:srgbClr val="898989"/>
                </a:solidFill>
                <a:latin typeface="Times New Roman" panose="02020503050405090304"/>
                <a:ea typeface="Times New Roman" panose="02020503050405090304"/>
                <a:cs typeface="Times New Roman" panose="02020503050405090304"/>
                <a:sym typeface="Times New Roman" panose="02020503050405090304"/>
              </a:rPr>
              <a:t>Department of Computer Science and Engineering,</a:t>
            </a:r>
            <a:endParaRPr lang="en-US" sz="2400">
              <a:solidFill>
                <a:srgbClr val="898989"/>
              </a:solidFill>
              <a:latin typeface="Times New Roman" panose="02020503050405090304"/>
              <a:ea typeface="Times New Roman" panose="02020503050405090304"/>
              <a:cs typeface="Times New Roman" panose="02020503050405090304"/>
              <a:sym typeface="Times New Roman" panose="02020503050405090304"/>
            </a:endParaRPr>
          </a:p>
          <a:p>
            <a:pPr algn="ctr">
              <a:lnSpc>
                <a:spcPts val="4320"/>
              </a:lnSpc>
            </a:pPr>
            <a:r>
              <a:rPr lang="en-US" sz="2400">
                <a:solidFill>
                  <a:srgbClr val="898989"/>
                </a:solidFill>
                <a:latin typeface="Times New Roman" panose="02020503050405090304"/>
                <a:ea typeface="Times New Roman" panose="02020503050405090304"/>
                <a:cs typeface="Times New Roman" panose="02020503050405090304"/>
                <a:sym typeface="Times New Roman" panose="02020503050405090304"/>
              </a:rPr>
              <a:t>Narasaraopeta Engineering College (Autonomous),</a:t>
            </a:r>
            <a:endParaRPr lang="en-US" sz="2400">
              <a:solidFill>
                <a:srgbClr val="898989"/>
              </a:solidFill>
              <a:latin typeface="Times New Roman" panose="02020503050405090304"/>
              <a:ea typeface="Times New Roman" panose="02020503050405090304"/>
              <a:cs typeface="Times New Roman" panose="02020503050405090304"/>
              <a:sym typeface="Times New Roman" panose="02020503050405090304"/>
            </a:endParaRPr>
          </a:p>
          <a:p>
            <a:pPr algn="ctr">
              <a:lnSpc>
                <a:spcPts val="4320"/>
              </a:lnSpc>
            </a:pPr>
            <a:r>
              <a:rPr lang="en-US" sz="2400">
                <a:solidFill>
                  <a:srgbClr val="898989"/>
                </a:solidFill>
                <a:latin typeface="Times New Roman" panose="02020503050405090304"/>
                <a:ea typeface="Times New Roman" panose="02020503050405090304"/>
                <a:cs typeface="Times New Roman" panose="02020503050405090304"/>
                <a:sym typeface="Times New Roman" panose="02020503050405090304"/>
              </a:rPr>
              <a:t>Narasaraopet- 522601.</a:t>
            </a:r>
            <a:endParaRPr lang="en-US" sz="2400">
              <a:solidFill>
                <a:srgbClr val="898989"/>
              </a:solidFill>
              <a:latin typeface="Times New Roman" panose="02020503050405090304"/>
              <a:ea typeface="Times New Roman" panose="02020503050405090304"/>
              <a:cs typeface="Times New Roman" panose="02020503050405090304"/>
              <a:sym typeface="Times New Roman" panose="02020503050405090304"/>
            </a:endParaRPr>
          </a:p>
        </p:txBody>
      </p:sp>
      <p:sp>
        <p:nvSpPr>
          <p:cNvPr id="18" name="TextBox 18"/>
          <p:cNvSpPr txBox="1"/>
          <p:nvPr/>
        </p:nvSpPr>
        <p:spPr>
          <a:xfrm>
            <a:off x="2551221" y="1483106"/>
            <a:ext cx="13533120" cy="497661"/>
          </a:xfrm>
          <a:prstGeom prst="rect">
            <a:avLst/>
          </a:prstGeom>
        </p:spPr>
        <p:txBody>
          <a:bodyPr lIns="0" tIns="0" rIns="0" bIns="0" rtlCol="0" anchor="t">
            <a:spAutoFit/>
          </a:bodyPr>
          <a:lstStyle/>
          <a:p>
            <a:pPr algn="ctr">
              <a:lnSpc>
                <a:spcPts val="3595"/>
              </a:lnSpc>
            </a:pPr>
            <a:r>
              <a:rPr lang="en-US" sz="3700" b="1">
                <a:solidFill>
                  <a:srgbClr val="FF0000"/>
                </a:solidFill>
                <a:latin typeface="Times New Roman Bold" panose="02020503050405090304"/>
                <a:ea typeface="Times New Roman Bold" panose="02020503050405090304"/>
                <a:cs typeface="Times New Roman Bold" panose="02020503050405090304"/>
                <a:sym typeface="Times New Roman Bold" panose="02020503050405090304"/>
              </a:rPr>
              <a:t>TITLE OF THE PROJECT</a:t>
            </a:r>
            <a:endParaRPr lang="en-US" sz="3700" b="1">
              <a:solidFill>
                <a:srgbClr val="FF0000"/>
              </a:solidFill>
              <a:latin typeface="Times New Roman Bold" panose="02020503050405090304"/>
              <a:ea typeface="Times New Roman Bold" panose="02020503050405090304"/>
              <a:cs typeface="Times New Roman Bold" panose="02020503050405090304"/>
              <a:sym typeface="Times New Roman Bold" panose="02020503050405090304"/>
            </a:endParaRPr>
          </a:p>
        </p:txBody>
      </p:sp>
      <p:sp>
        <p:nvSpPr>
          <p:cNvPr id="19" name="TextBox 19"/>
          <p:cNvSpPr txBox="1"/>
          <p:nvPr/>
        </p:nvSpPr>
        <p:spPr>
          <a:xfrm>
            <a:off x="4821954" y="785812"/>
            <a:ext cx="8991655" cy="466725"/>
          </a:xfrm>
          <a:prstGeom prst="rect">
            <a:avLst/>
          </a:prstGeom>
        </p:spPr>
        <p:txBody>
          <a:bodyPr lIns="0" tIns="0" rIns="0" bIns="0" rtlCol="0" anchor="t">
            <a:spAutoFit/>
          </a:bodyPr>
          <a:lstStyle/>
          <a:p>
            <a:pPr algn="ctr">
              <a:lnSpc>
                <a:spcPts val="3560"/>
              </a:lnSpc>
              <a:spcBef>
                <a:spcPct val="0"/>
              </a:spcBef>
            </a:pPr>
            <a:r>
              <a:rPr lang="en-US" sz="2970" b="1">
                <a:solidFill>
                  <a:srgbClr val="000000"/>
                </a:solidFill>
                <a:latin typeface="Times New Roman Bold" panose="02020503050405090304"/>
                <a:ea typeface="Times New Roman Bold" panose="02020503050405090304"/>
                <a:cs typeface="Times New Roman Bold" panose="02020503050405090304"/>
                <a:sym typeface="Times New Roman Bold" panose="02020503050405090304"/>
              </a:rPr>
              <a:t>Department of Computer Science and Engineering</a:t>
            </a:r>
            <a:endParaRPr lang="en-US" sz="2970" b="1">
              <a:solidFill>
                <a:srgbClr val="000000"/>
              </a:solidFill>
              <a:latin typeface="Times New Roman Bold" panose="02020503050405090304"/>
              <a:ea typeface="Times New Roman Bold" panose="02020503050405090304"/>
              <a:cs typeface="Times New Roman Bold" panose="02020503050405090304"/>
              <a:sym typeface="Times New Roman Bold" panose="02020503050405090304"/>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0">
            <a:off x="1770927" y="547687"/>
            <a:ext cx="15259773" cy="1692014"/>
            <a:chOff x="0" y="0"/>
            <a:chExt cx="20346364" cy="2256018"/>
          </a:xfrm>
        </p:grpSpPr>
        <p:sp>
          <p:nvSpPr>
            <p:cNvPr id="3" name="Freeform 3"/>
            <p:cNvSpPr/>
            <p:nvPr/>
          </p:nvSpPr>
          <p:spPr>
            <a:xfrm>
              <a:off x="0" y="0"/>
              <a:ext cx="20346364" cy="2256018"/>
            </a:xfrm>
            <a:custGeom>
              <a:avLst/>
              <a:gdLst/>
              <a:ahLst/>
              <a:cxnLst/>
              <a:rect l="l" t="t" r="r" b="b"/>
              <a:pathLst>
                <a:path w="20346364" h="2256018">
                  <a:moveTo>
                    <a:pt x="0" y="0"/>
                  </a:moveTo>
                  <a:lnTo>
                    <a:pt x="20346364" y="0"/>
                  </a:lnTo>
                  <a:lnTo>
                    <a:pt x="20346364" y="2256018"/>
                  </a:lnTo>
                  <a:lnTo>
                    <a:pt x="0" y="2256018"/>
                  </a:lnTo>
                  <a:close/>
                </a:path>
              </a:pathLst>
            </a:custGeom>
          </p:spPr>
        </p:sp>
        <p:sp>
          <p:nvSpPr>
            <p:cNvPr id="4" name="TextBox 4"/>
            <p:cNvSpPr txBox="1"/>
            <p:nvPr/>
          </p:nvSpPr>
          <p:spPr>
            <a:xfrm>
              <a:off x="0" y="19050"/>
              <a:ext cx="20346364" cy="2236968"/>
            </a:xfrm>
            <a:prstGeom prst="rect">
              <a:avLst/>
            </a:prstGeom>
          </p:spPr>
          <p:txBody>
            <a:bodyPr lIns="0" tIns="0" rIns="0" bIns="0" rtlCol="0" anchor="ctr"/>
            <a:lstStyle/>
            <a:p>
              <a:pPr algn="ctr">
                <a:lnSpc>
                  <a:spcPts val="6415"/>
                </a:lnSpc>
              </a:pPr>
              <a:r>
                <a:rPr lang="en-US" sz="5940" b="1">
                  <a:solidFill>
                    <a:srgbClr val="000000"/>
                  </a:solidFill>
                  <a:latin typeface="Times New Roman Bold" panose="02020503050405090304"/>
                  <a:ea typeface="Times New Roman Bold" panose="02020503050405090304"/>
                  <a:cs typeface="Times New Roman Bold" panose="02020503050405090304"/>
                  <a:sym typeface="Times New Roman Bold" panose="02020503050405090304"/>
                </a:rPr>
                <a:t>FLOW DIAGRAM</a:t>
              </a:r>
              <a:endParaRPr lang="en-US" sz="5940" b="1">
                <a:solidFill>
                  <a:srgbClr val="000000"/>
                </a:solidFill>
                <a:latin typeface="Times New Roman Bold" panose="02020503050405090304"/>
                <a:ea typeface="Times New Roman Bold" panose="02020503050405090304"/>
                <a:cs typeface="Times New Roman Bold" panose="02020503050405090304"/>
                <a:sym typeface="Times New Roman Bold" panose="02020503050405090304"/>
              </a:endParaRPr>
            </a:p>
          </p:txBody>
        </p:sp>
      </p:grpSp>
      <p:grpSp>
        <p:nvGrpSpPr>
          <p:cNvPr id="5" name="Group 5"/>
          <p:cNvGrpSpPr/>
          <p:nvPr/>
        </p:nvGrpSpPr>
        <p:grpSpPr>
          <a:xfrm rot="0">
            <a:off x="12915900" y="9534525"/>
            <a:ext cx="4114800" cy="547688"/>
            <a:chOff x="0" y="0"/>
            <a:chExt cx="5486400" cy="730250"/>
          </a:xfrm>
        </p:grpSpPr>
        <p:sp>
          <p:nvSpPr>
            <p:cNvPr id="6" name="Freeform 6"/>
            <p:cNvSpPr/>
            <p:nvPr/>
          </p:nvSpPr>
          <p:spPr>
            <a:xfrm>
              <a:off x="0" y="0"/>
              <a:ext cx="5486400" cy="730250"/>
            </a:xfrm>
            <a:custGeom>
              <a:avLst/>
              <a:gdLst/>
              <a:ahLst/>
              <a:cxnLst/>
              <a:rect l="l" t="t" r="r" b="b"/>
              <a:pathLst>
                <a:path w="5486400" h="730250">
                  <a:moveTo>
                    <a:pt x="0" y="0"/>
                  </a:moveTo>
                  <a:lnTo>
                    <a:pt x="5486400" y="0"/>
                  </a:lnTo>
                  <a:lnTo>
                    <a:pt x="5486400" y="730250"/>
                  </a:lnTo>
                  <a:lnTo>
                    <a:pt x="0" y="730250"/>
                  </a:lnTo>
                  <a:close/>
                </a:path>
              </a:pathLst>
            </a:custGeom>
          </p:spPr>
        </p:sp>
        <p:sp>
          <p:nvSpPr>
            <p:cNvPr id="7" name="TextBox 7"/>
            <p:cNvSpPr txBox="1"/>
            <p:nvPr/>
          </p:nvSpPr>
          <p:spPr>
            <a:xfrm>
              <a:off x="0" y="-19050"/>
              <a:ext cx="5486400" cy="749300"/>
            </a:xfrm>
            <a:prstGeom prst="rect">
              <a:avLst/>
            </a:prstGeom>
          </p:spPr>
          <p:txBody>
            <a:bodyPr lIns="0" tIns="0" rIns="0" bIns="0" rtlCol="0" anchor="ctr"/>
            <a:lstStyle/>
            <a:p>
              <a:pPr algn="r">
                <a:lnSpc>
                  <a:spcPts val="2160"/>
                </a:lnSpc>
              </a:pPr>
              <a:r>
                <a:rPr lang="en-US" sz="1800">
                  <a:solidFill>
                    <a:srgbClr val="898989"/>
                  </a:solidFill>
                  <a:latin typeface="Times New Roman" panose="02020503050405090304"/>
                  <a:ea typeface="Times New Roman" panose="02020503050405090304"/>
                  <a:cs typeface="Times New Roman" panose="02020503050405090304"/>
                  <a:sym typeface="Times New Roman" panose="02020503050405090304"/>
                </a:rPr>
                <a:t>11</a:t>
              </a:r>
              <a:endParaRPr lang="en-US" sz="1800">
                <a:solidFill>
                  <a:srgbClr val="898989"/>
                </a:solidFill>
                <a:latin typeface="Times New Roman" panose="02020503050405090304"/>
                <a:ea typeface="Times New Roman" panose="02020503050405090304"/>
                <a:cs typeface="Times New Roman" panose="02020503050405090304"/>
                <a:sym typeface="Times New Roman" panose="02020503050405090304"/>
              </a:endParaRPr>
            </a:p>
          </p:txBody>
        </p:sp>
      </p:grpSp>
      <p:sp>
        <p:nvSpPr>
          <p:cNvPr id="8" name="Freeform 8"/>
          <p:cNvSpPr/>
          <p:nvPr/>
        </p:nvSpPr>
        <p:spPr>
          <a:xfrm>
            <a:off x="210190" y="272505"/>
            <a:ext cx="4353228" cy="756195"/>
          </a:xfrm>
          <a:custGeom>
            <a:avLst/>
            <a:gdLst/>
            <a:ahLst/>
            <a:cxnLst/>
            <a:rect l="l" t="t" r="r" b="b"/>
            <a:pathLst>
              <a:path w="4353228" h="756195">
                <a:moveTo>
                  <a:pt x="0" y="0"/>
                </a:moveTo>
                <a:lnTo>
                  <a:pt x="4353228" y="0"/>
                </a:lnTo>
                <a:lnTo>
                  <a:pt x="4353228" y="756195"/>
                </a:lnTo>
                <a:lnTo>
                  <a:pt x="0" y="756195"/>
                </a:lnTo>
                <a:lnTo>
                  <a:pt x="0" y="0"/>
                </a:lnTo>
                <a:close/>
              </a:path>
            </a:pathLst>
          </a:custGeom>
          <a:blipFill>
            <a:blip r:embed="rId1"/>
            <a:stretch>
              <a:fillRect/>
            </a:stretch>
          </a:blipFill>
        </p:spPr>
      </p:sp>
      <p:grpSp>
        <p:nvGrpSpPr>
          <p:cNvPr id="9" name="Group 9"/>
          <p:cNvGrpSpPr/>
          <p:nvPr/>
        </p:nvGrpSpPr>
        <p:grpSpPr>
          <a:xfrm rot="0">
            <a:off x="6057900" y="9534525"/>
            <a:ext cx="6172200" cy="547688"/>
            <a:chOff x="0" y="0"/>
            <a:chExt cx="8229600" cy="730250"/>
          </a:xfrm>
        </p:grpSpPr>
        <p:sp>
          <p:nvSpPr>
            <p:cNvPr id="10" name="Freeform 10"/>
            <p:cNvSpPr/>
            <p:nvPr/>
          </p:nvSpPr>
          <p:spPr>
            <a:xfrm>
              <a:off x="0" y="0"/>
              <a:ext cx="8229600" cy="730250"/>
            </a:xfrm>
            <a:custGeom>
              <a:avLst/>
              <a:gdLst/>
              <a:ahLst/>
              <a:cxnLst/>
              <a:rect l="l" t="t" r="r" b="b"/>
              <a:pathLst>
                <a:path w="8229600" h="730250">
                  <a:moveTo>
                    <a:pt x="0" y="0"/>
                  </a:moveTo>
                  <a:lnTo>
                    <a:pt x="8229600" y="0"/>
                  </a:lnTo>
                  <a:lnTo>
                    <a:pt x="8229600" y="730250"/>
                  </a:lnTo>
                  <a:lnTo>
                    <a:pt x="0" y="730250"/>
                  </a:lnTo>
                  <a:close/>
                </a:path>
              </a:pathLst>
            </a:custGeom>
          </p:spPr>
        </p:sp>
        <p:sp>
          <p:nvSpPr>
            <p:cNvPr id="11" name="TextBox 11"/>
            <p:cNvSpPr txBox="1"/>
            <p:nvPr/>
          </p:nvSpPr>
          <p:spPr>
            <a:xfrm>
              <a:off x="0" y="-19050"/>
              <a:ext cx="8229600" cy="749300"/>
            </a:xfrm>
            <a:prstGeom prst="rect">
              <a:avLst/>
            </a:prstGeom>
          </p:spPr>
          <p:txBody>
            <a:bodyPr lIns="0" tIns="0" rIns="0" bIns="0" rtlCol="0" anchor="ctr"/>
            <a:lstStyle/>
            <a:p>
              <a:pPr algn="ctr">
                <a:lnSpc>
                  <a:spcPts val="2160"/>
                </a:lnSpc>
              </a:pPr>
              <a:r>
                <a:rPr lang="en-US" sz="1800">
                  <a:solidFill>
                    <a:srgbClr val="898989"/>
                  </a:solidFill>
                  <a:latin typeface="Times New Roman" panose="02020503050405090304"/>
                  <a:ea typeface="Times New Roman" panose="02020503050405090304"/>
                  <a:cs typeface="Times New Roman" panose="02020503050405090304"/>
                  <a:sym typeface="Times New Roman" panose="02020503050405090304"/>
                </a:rPr>
                <a:t>Review No.2         Batch No. CG4          Department of CSE</a:t>
              </a:r>
              <a:endParaRPr lang="en-US" sz="1800">
                <a:solidFill>
                  <a:srgbClr val="898989"/>
                </a:solidFill>
                <a:latin typeface="Times New Roman" panose="02020503050405090304"/>
                <a:ea typeface="Times New Roman" panose="02020503050405090304"/>
                <a:cs typeface="Times New Roman" panose="02020503050405090304"/>
                <a:sym typeface="Times New Roman" panose="02020503050405090304"/>
              </a:endParaRPr>
            </a:p>
          </p:txBody>
        </p:sp>
      </p:grpSp>
      <p:sp>
        <p:nvSpPr>
          <p:cNvPr id="12" name="Freeform 12"/>
          <p:cNvSpPr/>
          <p:nvPr/>
        </p:nvSpPr>
        <p:spPr>
          <a:xfrm>
            <a:off x="4112241" y="2039223"/>
            <a:ext cx="10577145" cy="6905362"/>
          </a:xfrm>
          <a:custGeom>
            <a:avLst/>
            <a:gdLst/>
            <a:ahLst/>
            <a:cxnLst/>
            <a:rect l="l" t="t" r="r" b="b"/>
            <a:pathLst>
              <a:path w="10577145" h="6905362">
                <a:moveTo>
                  <a:pt x="0" y="0"/>
                </a:moveTo>
                <a:lnTo>
                  <a:pt x="10577145" y="0"/>
                </a:lnTo>
                <a:lnTo>
                  <a:pt x="10577145" y="6905362"/>
                </a:lnTo>
                <a:lnTo>
                  <a:pt x="0" y="6905362"/>
                </a:lnTo>
                <a:lnTo>
                  <a:pt x="0" y="0"/>
                </a:lnTo>
                <a:close/>
              </a:path>
            </a:pathLst>
          </a:custGeom>
          <a:blipFill>
            <a:blip r:embed="rId2"/>
            <a:stretch>
              <a:fillRect l="-1131" t="-1727" r="-243" b="-1727"/>
            </a:stretch>
          </a:blipFill>
        </p:spPr>
      </p:sp>
      <p:grpSp>
        <p:nvGrpSpPr>
          <p:cNvPr id="13" name="Group 13"/>
          <p:cNvGrpSpPr/>
          <p:nvPr/>
        </p:nvGrpSpPr>
        <p:grpSpPr>
          <a:xfrm rot="0">
            <a:off x="1257300" y="9534525"/>
            <a:ext cx="4114800" cy="547688"/>
            <a:chOff x="0" y="0"/>
            <a:chExt cx="5486400" cy="730250"/>
          </a:xfrm>
        </p:grpSpPr>
        <p:sp>
          <p:nvSpPr>
            <p:cNvPr id="14" name="Freeform 14"/>
            <p:cNvSpPr/>
            <p:nvPr/>
          </p:nvSpPr>
          <p:spPr>
            <a:xfrm>
              <a:off x="0" y="0"/>
              <a:ext cx="5486400" cy="730250"/>
            </a:xfrm>
            <a:custGeom>
              <a:avLst/>
              <a:gdLst/>
              <a:ahLst/>
              <a:cxnLst/>
              <a:rect l="l" t="t" r="r" b="b"/>
              <a:pathLst>
                <a:path w="5486400" h="730250">
                  <a:moveTo>
                    <a:pt x="0" y="0"/>
                  </a:moveTo>
                  <a:lnTo>
                    <a:pt x="5486400" y="0"/>
                  </a:lnTo>
                  <a:lnTo>
                    <a:pt x="5486400" y="730250"/>
                  </a:lnTo>
                  <a:lnTo>
                    <a:pt x="0" y="730250"/>
                  </a:lnTo>
                  <a:close/>
                </a:path>
              </a:pathLst>
            </a:custGeom>
          </p:spPr>
        </p:sp>
        <p:sp>
          <p:nvSpPr>
            <p:cNvPr id="15" name="TextBox 15"/>
            <p:cNvSpPr txBox="1"/>
            <p:nvPr/>
          </p:nvSpPr>
          <p:spPr>
            <a:xfrm>
              <a:off x="0" y="-19050"/>
              <a:ext cx="5486400" cy="749300"/>
            </a:xfrm>
            <a:prstGeom prst="rect">
              <a:avLst/>
            </a:prstGeom>
          </p:spPr>
          <p:txBody>
            <a:bodyPr lIns="0" tIns="0" rIns="0" bIns="0" rtlCol="0" anchor="ctr"/>
            <a:lstStyle/>
            <a:p>
              <a:pPr algn="l">
                <a:lnSpc>
                  <a:spcPts val="2160"/>
                </a:lnSpc>
              </a:pPr>
              <a:r>
                <a:rPr lang="en-US" sz="1800">
                  <a:solidFill>
                    <a:srgbClr val="898989"/>
                  </a:solidFill>
                  <a:latin typeface="Times New Roman" panose="02020503050405090304"/>
                  <a:ea typeface="Times New Roman" panose="02020503050405090304"/>
                  <a:cs typeface="Times New Roman" panose="02020503050405090304"/>
                  <a:sym typeface="Times New Roman" panose="02020503050405090304"/>
                </a:rPr>
                <a:t>05</a:t>
              </a:r>
              <a:r>
                <a:rPr lang="en-US" sz="1800">
                  <a:solidFill>
                    <a:srgbClr val="898989"/>
                  </a:solidFill>
                  <a:latin typeface="Times New Roman" panose="02020503050405090304"/>
                  <a:ea typeface="Times New Roman" panose="02020503050405090304"/>
                  <a:cs typeface="Times New Roman" panose="02020503050405090304"/>
                  <a:sym typeface="Times New Roman" panose="02020503050405090304"/>
                </a:rPr>
                <a:t>-12-2025</a:t>
              </a:r>
              <a:endParaRPr lang="en-US" sz="1800">
                <a:solidFill>
                  <a:srgbClr val="898989"/>
                </a:solidFill>
                <a:latin typeface="Times New Roman" panose="02020503050405090304"/>
                <a:ea typeface="Times New Roman" panose="02020503050405090304"/>
                <a:cs typeface="Times New Roman" panose="02020503050405090304"/>
                <a:sym typeface="Times New Roman" panose="02020503050405090304"/>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0">
            <a:off x="1770927" y="547688"/>
            <a:ext cx="15259773" cy="1692014"/>
            <a:chOff x="0" y="0"/>
            <a:chExt cx="20346364" cy="2256018"/>
          </a:xfrm>
        </p:grpSpPr>
        <p:sp>
          <p:nvSpPr>
            <p:cNvPr id="3" name="Freeform 3"/>
            <p:cNvSpPr/>
            <p:nvPr/>
          </p:nvSpPr>
          <p:spPr>
            <a:xfrm>
              <a:off x="0" y="0"/>
              <a:ext cx="20346364" cy="2256018"/>
            </a:xfrm>
            <a:custGeom>
              <a:avLst/>
              <a:gdLst/>
              <a:ahLst/>
              <a:cxnLst/>
              <a:rect l="l" t="t" r="r" b="b"/>
              <a:pathLst>
                <a:path w="20346364" h="2256018">
                  <a:moveTo>
                    <a:pt x="0" y="0"/>
                  </a:moveTo>
                  <a:lnTo>
                    <a:pt x="20346364" y="0"/>
                  </a:lnTo>
                  <a:lnTo>
                    <a:pt x="20346364" y="2256018"/>
                  </a:lnTo>
                  <a:lnTo>
                    <a:pt x="0" y="2256018"/>
                  </a:lnTo>
                  <a:close/>
                </a:path>
              </a:pathLst>
            </a:custGeom>
          </p:spPr>
        </p:sp>
        <p:sp>
          <p:nvSpPr>
            <p:cNvPr id="4" name="TextBox 4"/>
            <p:cNvSpPr txBox="1"/>
            <p:nvPr/>
          </p:nvSpPr>
          <p:spPr>
            <a:xfrm>
              <a:off x="0" y="38100"/>
              <a:ext cx="20346364" cy="2217918"/>
            </a:xfrm>
            <a:prstGeom prst="rect">
              <a:avLst/>
            </a:prstGeom>
          </p:spPr>
          <p:txBody>
            <a:bodyPr lIns="0" tIns="0" rIns="0" bIns="0" rtlCol="0" anchor="ctr"/>
            <a:lstStyle/>
            <a:p>
              <a:pPr algn="ctr">
                <a:lnSpc>
                  <a:spcPts val="7130"/>
                </a:lnSpc>
              </a:pPr>
              <a:r>
                <a:rPr lang="en-US" sz="6600" b="1">
                  <a:solidFill>
                    <a:srgbClr val="000000"/>
                  </a:solidFill>
                  <a:latin typeface="Times New Roman Bold" panose="02020503050405090304"/>
                  <a:ea typeface="Times New Roman Bold" panose="02020503050405090304"/>
                  <a:cs typeface="Times New Roman Bold" panose="02020503050405090304"/>
                  <a:sym typeface="Times New Roman Bold" panose="02020503050405090304"/>
                </a:rPr>
                <a:t>METHODOLOGY</a:t>
              </a:r>
              <a:endParaRPr lang="en-US" sz="6600" b="1">
                <a:solidFill>
                  <a:srgbClr val="000000"/>
                </a:solidFill>
                <a:latin typeface="Times New Roman Bold" panose="02020503050405090304"/>
                <a:ea typeface="Times New Roman Bold" panose="02020503050405090304"/>
                <a:cs typeface="Times New Roman Bold" panose="02020503050405090304"/>
                <a:sym typeface="Times New Roman Bold" panose="02020503050405090304"/>
              </a:endParaRPr>
            </a:p>
          </p:txBody>
        </p:sp>
      </p:grpSp>
      <p:sp>
        <p:nvSpPr>
          <p:cNvPr id="5" name="TextBox 5"/>
          <p:cNvSpPr txBox="1"/>
          <p:nvPr/>
        </p:nvSpPr>
        <p:spPr>
          <a:xfrm>
            <a:off x="1348740" y="2329156"/>
            <a:ext cx="15590520" cy="7464933"/>
          </a:xfrm>
          <a:prstGeom prst="rect">
            <a:avLst/>
          </a:prstGeom>
        </p:spPr>
        <p:txBody>
          <a:bodyPr lIns="0" tIns="0" rIns="0" bIns="0" rtlCol="0" anchor="t">
            <a:spAutoFit/>
          </a:bodyPr>
          <a:lstStyle/>
          <a:p>
            <a:pPr algn="l">
              <a:lnSpc>
                <a:spcPts val="4535"/>
              </a:lnSpc>
            </a:pPr>
            <a:r>
              <a:rPr lang="en-US" sz="4200" b="1">
                <a:solidFill>
                  <a:srgbClr val="000000"/>
                </a:solidFill>
                <a:latin typeface="Times New Roman Bold" panose="02020503050405090304"/>
                <a:ea typeface="Times New Roman Bold" panose="02020503050405090304"/>
                <a:cs typeface="Times New Roman Bold" panose="02020503050405090304"/>
                <a:sym typeface="Times New Roman Bold" panose="02020503050405090304"/>
              </a:rPr>
              <a:t>Dataset : </a:t>
            </a:r>
            <a:r>
              <a:rPr lang="en-US" sz="4200">
                <a:solidFill>
                  <a:srgbClr val="000000"/>
                </a:solidFill>
                <a:latin typeface="Times New Roman" panose="02020503050405090304"/>
                <a:ea typeface="Times New Roman" panose="02020503050405090304"/>
                <a:cs typeface="Times New Roman" panose="02020503050405090304"/>
                <a:sym typeface="Times New Roman" panose="02020503050405090304"/>
              </a:rPr>
              <a:t>used_cars.csv. The dataset was sourced from Kaggle, Indian pre-owned car listings with numerical, categorical, and boolean attributes such as price, mileage, brand, model, fuel type, transmission, and accident history.</a:t>
            </a:r>
            <a:endParaRPr lang="en-US" sz="4200">
              <a:solidFill>
                <a:srgbClr val="000000"/>
              </a:solidFill>
              <a:latin typeface="Times New Roman" panose="02020503050405090304"/>
              <a:ea typeface="Times New Roman" panose="02020503050405090304"/>
              <a:cs typeface="Times New Roman" panose="02020503050405090304"/>
              <a:sym typeface="Times New Roman" panose="02020503050405090304"/>
            </a:endParaRPr>
          </a:p>
          <a:p>
            <a:pPr algn="l">
              <a:lnSpc>
                <a:spcPts val="4535"/>
              </a:lnSpc>
            </a:pPr>
          </a:p>
          <a:p>
            <a:pPr algn="l">
              <a:lnSpc>
                <a:spcPts val="4535"/>
              </a:lnSpc>
            </a:pPr>
            <a:r>
              <a:rPr lang="en-US" sz="4200" b="1">
                <a:solidFill>
                  <a:srgbClr val="000000"/>
                </a:solidFill>
                <a:latin typeface="Times New Roman Bold" panose="02020503050405090304"/>
                <a:ea typeface="Times New Roman Bold" panose="02020503050405090304"/>
                <a:cs typeface="Times New Roman Bold" panose="02020503050405090304"/>
                <a:sym typeface="Times New Roman Bold" panose="02020503050405090304"/>
              </a:rPr>
              <a:t>Data Preprocessing</a:t>
            </a:r>
            <a:endParaRPr lang="en-US" sz="4200" b="1">
              <a:solidFill>
                <a:srgbClr val="000000"/>
              </a:solidFill>
              <a:latin typeface="Times New Roman Bold" panose="02020503050405090304"/>
              <a:ea typeface="Times New Roman Bold" panose="02020503050405090304"/>
              <a:cs typeface="Times New Roman Bold" panose="02020503050405090304"/>
              <a:sym typeface="Times New Roman Bold" panose="02020503050405090304"/>
            </a:endParaRPr>
          </a:p>
          <a:p>
            <a:pPr marL="906780" lvl="1" indent="-453390" algn="l">
              <a:lnSpc>
                <a:spcPts val="4535"/>
              </a:lnSpc>
              <a:buFont typeface="Arial" panose="020B0604020202090204"/>
              <a:buChar char="•"/>
            </a:pPr>
            <a:r>
              <a:rPr lang="en-US" sz="4200" b="1">
                <a:solidFill>
                  <a:srgbClr val="000000"/>
                </a:solidFill>
                <a:latin typeface="Times New Roman Bold" panose="02020503050405090304"/>
                <a:ea typeface="Times New Roman Bold" panose="02020503050405090304"/>
                <a:cs typeface="Times New Roman Bold" panose="02020503050405090304"/>
                <a:sym typeface="Times New Roman Bold" panose="02020503050405090304"/>
              </a:rPr>
              <a:t>Outl</a:t>
            </a:r>
            <a:r>
              <a:rPr lang="en-US" sz="4200" b="1">
                <a:solidFill>
                  <a:srgbClr val="000000"/>
                </a:solidFill>
                <a:latin typeface="Times New Roman Bold" panose="02020503050405090304"/>
                <a:ea typeface="Times New Roman Bold" panose="02020503050405090304"/>
                <a:cs typeface="Times New Roman Bold" panose="02020503050405090304"/>
                <a:sym typeface="Times New Roman Bold" panose="02020503050405090304"/>
              </a:rPr>
              <a:t>ier Removal: </a:t>
            </a:r>
            <a:r>
              <a:rPr lang="en-US" sz="4200">
                <a:solidFill>
                  <a:srgbClr val="000000"/>
                </a:solidFill>
                <a:latin typeface="Times New Roman" panose="02020503050405090304"/>
                <a:ea typeface="Times New Roman" panose="02020503050405090304"/>
                <a:cs typeface="Times New Roman" panose="02020503050405090304"/>
                <a:sym typeface="Times New Roman" panose="02020503050405090304"/>
              </a:rPr>
              <a:t>Used IQR method to remove extreme values in mileage, price, and engine size.</a:t>
            </a:r>
            <a:endParaRPr lang="en-US" sz="4200">
              <a:solidFill>
                <a:srgbClr val="000000"/>
              </a:solidFill>
              <a:latin typeface="Times New Roman" panose="02020503050405090304"/>
              <a:ea typeface="Times New Roman" panose="02020503050405090304"/>
              <a:cs typeface="Times New Roman" panose="02020503050405090304"/>
              <a:sym typeface="Times New Roman" panose="02020503050405090304"/>
            </a:endParaRPr>
          </a:p>
          <a:p>
            <a:pPr marL="906780" lvl="1" indent="-453390" algn="l">
              <a:lnSpc>
                <a:spcPts val="4535"/>
              </a:lnSpc>
              <a:buFont typeface="Arial" panose="020B0604020202090204"/>
              <a:buChar char="•"/>
            </a:pPr>
            <a:r>
              <a:rPr lang="en-US" sz="4200" b="1">
                <a:solidFill>
                  <a:srgbClr val="000000"/>
                </a:solidFill>
                <a:latin typeface="Times New Roman Bold" panose="02020503050405090304"/>
                <a:ea typeface="Times New Roman Bold" panose="02020503050405090304"/>
                <a:cs typeface="Times New Roman Bold" panose="02020503050405090304"/>
                <a:sym typeface="Times New Roman Bold" panose="02020503050405090304"/>
              </a:rPr>
              <a:t>Feature Transformation: </a:t>
            </a:r>
            <a:r>
              <a:rPr lang="en-US" sz="4200">
                <a:solidFill>
                  <a:srgbClr val="000000"/>
                </a:solidFill>
                <a:latin typeface="Times New Roman" panose="02020503050405090304"/>
                <a:ea typeface="Times New Roman" panose="02020503050405090304"/>
                <a:cs typeface="Times New Roman" panose="02020503050405090304"/>
                <a:sym typeface="Times New Roman" panose="02020503050405090304"/>
              </a:rPr>
              <a:t>Converted text-based numeric fields and applied log₁p transformation to reduce skewness.</a:t>
            </a:r>
            <a:endParaRPr lang="en-US" sz="4200">
              <a:solidFill>
                <a:srgbClr val="000000"/>
              </a:solidFill>
              <a:latin typeface="Times New Roman" panose="02020503050405090304"/>
              <a:ea typeface="Times New Roman" panose="02020503050405090304"/>
              <a:cs typeface="Times New Roman" panose="02020503050405090304"/>
              <a:sym typeface="Times New Roman" panose="02020503050405090304"/>
            </a:endParaRPr>
          </a:p>
          <a:p>
            <a:pPr marL="906780" lvl="1" indent="-453390" algn="l">
              <a:lnSpc>
                <a:spcPts val="4535"/>
              </a:lnSpc>
              <a:buFont typeface="Arial" panose="020B0604020202090204"/>
              <a:buChar char="•"/>
            </a:pPr>
            <a:r>
              <a:rPr lang="en-US" sz="4200" b="1">
                <a:solidFill>
                  <a:srgbClr val="000000"/>
                </a:solidFill>
                <a:latin typeface="Times New Roman Bold" panose="02020503050405090304"/>
                <a:ea typeface="Times New Roman Bold" panose="02020503050405090304"/>
                <a:cs typeface="Times New Roman Bold" panose="02020503050405090304"/>
                <a:sym typeface="Times New Roman Bold" panose="02020503050405090304"/>
              </a:rPr>
              <a:t>Encoding &amp; Scaling: </a:t>
            </a:r>
            <a:r>
              <a:rPr lang="en-US" sz="4200">
                <a:solidFill>
                  <a:srgbClr val="000000"/>
                </a:solidFill>
                <a:latin typeface="Times New Roman" panose="02020503050405090304"/>
                <a:ea typeface="Times New Roman" panose="02020503050405090304"/>
                <a:cs typeface="Times New Roman" panose="02020503050405090304"/>
                <a:sym typeface="Times New Roman" panose="02020503050405090304"/>
              </a:rPr>
              <a:t>Used label encoding for categorical features and StandardScaler for numeric attributes.</a:t>
            </a:r>
            <a:endParaRPr lang="en-US" sz="4200">
              <a:solidFill>
                <a:srgbClr val="000000"/>
              </a:solidFill>
              <a:latin typeface="Times New Roman" panose="02020503050405090304"/>
              <a:ea typeface="Times New Roman" panose="02020503050405090304"/>
              <a:cs typeface="Times New Roman" panose="02020503050405090304"/>
              <a:sym typeface="Times New Roman" panose="02020503050405090304"/>
            </a:endParaRPr>
          </a:p>
          <a:p>
            <a:pPr algn="l">
              <a:lnSpc>
                <a:spcPts val="4535"/>
              </a:lnSpc>
            </a:pPr>
          </a:p>
        </p:txBody>
      </p:sp>
      <p:grpSp>
        <p:nvGrpSpPr>
          <p:cNvPr id="6" name="Group 6"/>
          <p:cNvGrpSpPr/>
          <p:nvPr/>
        </p:nvGrpSpPr>
        <p:grpSpPr>
          <a:xfrm rot="0">
            <a:off x="12915900" y="9534525"/>
            <a:ext cx="4114800" cy="547688"/>
            <a:chOff x="0" y="0"/>
            <a:chExt cx="5486400" cy="730250"/>
          </a:xfrm>
        </p:grpSpPr>
        <p:sp>
          <p:nvSpPr>
            <p:cNvPr id="7" name="Freeform 7"/>
            <p:cNvSpPr/>
            <p:nvPr/>
          </p:nvSpPr>
          <p:spPr>
            <a:xfrm>
              <a:off x="0" y="0"/>
              <a:ext cx="5486400" cy="730250"/>
            </a:xfrm>
            <a:custGeom>
              <a:avLst/>
              <a:gdLst/>
              <a:ahLst/>
              <a:cxnLst/>
              <a:rect l="l" t="t" r="r" b="b"/>
              <a:pathLst>
                <a:path w="5486400" h="730250">
                  <a:moveTo>
                    <a:pt x="0" y="0"/>
                  </a:moveTo>
                  <a:lnTo>
                    <a:pt x="5486400" y="0"/>
                  </a:lnTo>
                  <a:lnTo>
                    <a:pt x="5486400" y="730250"/>
                  </a:lnTo>
                  <a:lnTo>
                    <a:pt x="0" y="730250"/>
                  </a:lnTo>
                  <a:close/>
                </a:path>
              </a:pathLst>
            </a:custGeom>
          </p:spPr>
        </p:sp>
        <p:sp>
          <p:nvSpPr>
            <p:cNvPr id="8" name="TextBox 8"/>
            <p:cNvSpPr txBox="1"/>
            <p:nvPr/>
          </p:nvSpPr>
          <p:spPr>
            <a:xfrm>
              <a:off x="0" y="-19050"/>
              <a:ext cx="5486400" cy="749300"/>
            </a:xfrm>
            <a:prstGeom prst="rect">
              <a:avLst/>
            </a:prstGeom>
          </p:spPr>
          <p:txBody>
            <a:bodyPr lIns="0" tIns="0" rIns="0" bIns="0" rtlCol="0" anchor="ctr"/>
            <a:lstStyle/>
            <a:p>
              <a:pPr algn="r">
                <a:lnSpc>
                  <a:spcPts val="2160"/>
                </a:lnSpc>
              </a:pPr>
              <a:r>
                <a:rPr lang="en-US" sz="1800">
                  <a:solidFill>
                    <a:srgbClr val="898989"/>
                  </a:solidFill>
                  <a:latin typeface="Times New Roman" panose="02020503050405090304"/>
                  <a:ea typeface="Times New Roman" panose="02020503050405090304"/>
                  <a:cs typeface="Times New Roman" panose="02020503050405090304"/>
                  <a:sym typeface="Times New Roman" panose="02020503050405090304"/>
                </a:rPr>
                <a:t>12</a:t>
              </a:r>
              <a:endParaRPr lang="en-US" sz="1800">
                <a:solidFill>
                  <a:srgbClr val="898989"/>
                </a:solidFill>
                <a:latin typeface="Times New Roman" panose="02020503050405090304"/>
                <a:ea typeface="Times New Roman" panose="02020503050405090304"/>
                <a:cs typeface="Times New Roman" panose="02020503050405090304"/>
                <a:sym typeface="Times New Roman" panose="02020503050405090304"/>
              </a:endParaRPr>
            </a:p>
          </p:txBody>
        </p:sp>
      </p:grpSp>
      <p:sp>
        <p:nvSpPr>
          <p:cNvPr id="9" name="Freeform 9"/>
          <p:cNvSpPr/>
          <p:nvPr/>
        </p:nvSpPr>
        <p:spPr>
          <a:xfrm>
            <a:off x="210190" y="272505"/>
            <a:ext cx="4353228" cy="756195"/>
          </a:xfrm>
          <a:custGeom>
            <a:avLst/>
            <a:gdLst/>
            <a:ahLst/>
            <a:cxnLst/>
            <a:rect l="l" t="t" r="r" b="b"/>
            <a:pathLst>
              <a:path w="4353228" h="756195">
                <a:moveTo>
                  <a:pt x="0" y="0"/>
                </a:moveTo>
                <a:lnTo>
                  <a:pt x="4353228" y="0"/>
                </a:lnTo>
                <a:lnTo>
                  <a:pt x="4353228" y="756195"/>
                </a:lnTo>
                <a:lnTo>
                  <a:pt x="0" y="756195"/>
                </a:lnTo>
                <a:lnTo>
                  <a:pt x="0" y="0"/>
                </a:lnTo>
                <a:close/>
              </a:path>
            </a:pathLst>
          </a:custGeom>
          <a:blipFill>
            <a:blip r:embed="rId1"/>
            <a:stretch>
              <a:fillRect/>
            </a:stretch>
          </a:blipFill>
        </p:spPr>
      </p:sp>
      <p:grpSp>
        <p:nvGrpSpPr>
          <p:cNvPr id="10" name="Group 10"/>
          <p:cNvGrpSpPr/>
          <p:nvPr/>
        </p:nvGrpSpPr>
        <p:grpSpPr>
          <a:xfrm rot="0">
            <a:off x="6057900" y="9534525"/>
            <a:ext cx="6172200" cy="547688"/>
            <a:chOff x="0" y="0"/>
            <a:chExt cx="8229600" cy="730250"/>
          </a:xfrm>
        </p:grpSpPr>
        <p:sp>
          <p:nvSpPr>
            <p:cNvPr id="11" name="Freeform 11"/>
            <p:cNvSpPr/>
            <p:nvPr/>
          </p:nvSpPr>
          <p:spPr>
            <a:xfrm>
              <a:off x="0" y="0"/>
              <a:ext cx="8229600" cy="730250"/>
            </a:xfrm>
            <a:custGeom>
              <a:avLst/>
              <a:gdLst/>
              <a:ahLst/>
              <a:cxnLst/>
              <a:rect l="l" t="t" r="r" b="b"/>
              <a:pathLst>
                <a:path w="8229600" h="730250">
                  <a:moveTo>
                    <a:pt x="0" y="0"/>
                  </a:moveTo>
                  <a:lnTo>
                    <a:pt x="8229600" y="0"/>
                  </a:lnTo>
                  <a:lnTo>
                    <a:pt x="8229600" y="730250"/>
                  </a:lnTo>
                  <a:lnTo>
                    <a:pt x="0" y="730250"/>
                  </a:lnTo>
                  <a:close/>
                </a:path>
              </a:pathLst>
            </a:custGeom>
          </p:spPr>
        </p:sp>
        <p:sp>
          <p:nvSpPr>
            <p:cNvPr id="12" name="TextBox 12"/>
            <p:cNvSpPr txBox="1"/>
            <p:nvPr/>
          </p:nvSpPr>
          <p:spPr>
            <a:xfrm>
              <a:off x="0" y="-19050"/>
              <a:ext cx="8229600" cy="749300"/>
            </a:xfrm>
            <a:prstGeom prst="rect">
              <a:avLst/>
            </a:prstGeom>
          </p:spPr>
          <p:txBody>
            <a:bodyPr lIns="0" tIns="0" rIns="0" bIns="0" rtlCol="0" anchor="ctr"/>
            <a:lstStyle/>
            <a:p>
              <a:pPr algn="ctr">
                <a:lnSpc>
                  <a:spcPts val="2160"/>
                </a:lnSpc>
              </a:pPr>
              <a:r>
                <a:rPr lang="en-US" sz="1800">
                  <a:solidFill>
                    <a:srgbClr val="898989"/>
                  </a:solidFill>
                  <a:latin typeface="Times New Roman" panose="02020503050405090304"/>
                  <a:ea typeface="Times New Roman" panose="02020503050405090304"/>
                  <a:cs typeface="Times New Roman" panose="02020503050405090304"/>
                  <a:sym typeface="Times New Roman" panose="02020503050405090304"/>
                </a:rPr>
                <a:t>Review No.2         Batch No. CG4          Department of CSE</a:t>
              </a:r>
              <a:endParaRPr lang="en-US" sz="1800">
                <a:solidFill>
                  <a:srgbClr val="898989"/>
                </a:solidFill>
                <a:latin typeface="Times New Roman" panose="02020503050405090304"/>
                <a:ea typeface="Times New Roman" panose="02020503050405090304"/>
                <a:cs typeface="Times New Roman" panose="02020503050405090304"/>
                <a:sym typeface="Times New Roman" panose="02020503050405090304"/>
              </a:endParaRPr>
            </a:p>
          </p:txBody>
        </p:sp>
      </p:grpSp>
      <p:grpSp>
        <p:nvGrpSpPr>
          <p:cNvPr id="13" name="Group 13"/>
          <p:cNvGrpSpPr/>
          <p:nvPr/>
        </p:nvGrpSpPr>
        <p:grpSpPr>
          <a:xfrm rot="0">
            <a:off x="1257300" y="9534525"/>
            <a:ext cx="4114800" cy="547688"/>
            <a:chOff x="0" y="0"/>
            <a:chExt cx="5486400" cy="730250"/>
          </a:xfrm>
        </p:grpSpPr>
        <p:sp>
          <p:nvSpPr>
            <p:cNvPr id="14" name="Freeform 14"/>
            <p:cNvSpPr/>
            <p:nvPr/>
          </p:nvSpPr>
          <p:spPr>
            <a:xfrm>
              <a:off x="0" y="0"/>
              <a:ext cx="5486400" cy="730250"/>
            </a:xfrm>
            <a:custGeom>
              <a:avLst/>
              <a:gdLst/>
              <a:ahLst/>
              <a:cxnLst/>
              <a:rect l="l" t="t" r="r" b="b"/>
              <a:pathLst>
                <a:path w="5486400" h="730250">
                  <a:moveTo>
                    <a:pt x="0" y="0"/>
                  </a:moveTo>
                  <a:lnTo>
                    <a:pt x="5486400" y="0"/>
                  </a:lnTo>
                  <a:lnTo>
                    <a:pt x="5486400" y="730250"/>
                  </a:lnTo>
                  <a:lnTo>
                    <a:pt x="0" y="730250"/>
                  </a:lnTo>
                  <a:close/>
                </a:path>
              </a:pathLst>
            </a:custGeom>
          </p:spPr>
        </p:sp>
        <p:sp>
          <p:nvSpPr>
            <p:cNvPr id="15" name="TextBox 15"/>
            <p:cNvSpPr txBox="1"/>
            <p:nvPr/>
          </p:nvSpPr>
          <p:spPr>
            <a:xfrm>
              <a:off x="0" y="-19050"/>
              <a:ext cx="5486400" cy="749300"/>
            </a:xfrm>
            <a:prstGeom prst="rect">
              <a:avLst/>
            </a:prstGeom>
          </p:spPr>
          <p:txBody>
            <a:bodyPr lIns="0" tIns="0" rIns="0" bIns="0" rtlCol="0" anchor="ctr"/>
            <a:lstStyle/>
            <a:p>
              <a:pPr algn="l">
                <a:lnSpc>
                  <a:spcPts val="2160"/>
                </a:lnSpc>
              </a:pPr>
              <a:r>
                <a:rPr lang="en-US" sz="1800">
                  <a:solidFill>
                    <a:srgbClr val="898989"/>
                  </a:solidFill>
                  <a:latin typeface="Times New Roman" panose="02020503050405090304"/>
                  <a:ea typeface="Times New Roman" panose="02020503050405090304"/>
                  <a:cs typeface="Times New Roman" panose="02020503050405090304"/>
                  <a:sym typeface="Times New Roman" panose="02020503050405090304"/>
                </a:rPr>
                <a:t>05</a:t>
              </a:r>
              <a:r>
                <a:rPr lang="en-US" sz="1800">
                  <a:solidFill>
                    <a:srgbClr val="898989"/>
                  </a:solidFill>
                  <a:latin typeface="Times New Roman" panose="02020503050405090304"/>
                  <a:ea typeface="Times New Roman" panose="02020503050405090304"/>
                  <a:cs typeface="Times New Roman" panose="02020503050405090304"/>
                  <a:sym typeface="Times New Roman" panose="02020503050405090304"/>
                </a:rPr>
                <a:t>-12-2025</a:t>
              </a:r>
              <a:endParaRPr lang="en-US" sz="1800">
                <a:solidFill>
                  <a:srgbClr val="898989"/>
                </a:solidFill>
                <a:latin typeface="Times New Roman" panose="02020503050405090304"/>
                <a:ea typeface="Times New Roman" panose="02020503050405090304"/>
                <a:cs typeface="Times New Roman" panose="02020503050405090304"/>
                <a:sym typeface="Times New Roman" panose="02020503050405090304"/>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0">
            <a:off x="1770927" y="547688"/>
            <a:ext cx="15259773" cy="1692014"/>
            <a:chOff x="0" y="0"/>
            <a:chExt cx="20346364" cy="2256018"/>
          </a:xfrm>
        </p:grpSpPr>
        <p:sp>
          <p:nvSpPr>
            <p:cNvPr id="3" name="Freeform 3"/>
            <p:cNvSpPr/>
            <p:nvPr/>
          </p:nvSpPr>
          <p:spPr>
            <a:xfrm>
              <a:off x="0" y="0"/>
              <a:ext cx="20346364" cy="2256018"/>
            </a:xfrm>
            <a:custGeom>
              <a:avLst/>
              <a:gdLst/>
              <a:ahLst/>
              <a:cxnLst/>
              <a:rect l="l" t="t" r="r" b="b"/>
              <a:pathLst>
                <a:path w="20346364" h="2256018">
                  <a:moveTo>
                    <a:pt x="0" y="0"/>
                  </a:moveTo>
                  <a:lnTo>
                    <a:pt x="20346364" y="0"/>
                  </a:lnTo>
                  <a:lnTo>
                    <a:pt x="20346364" y="2256018"/>
                  </a:lnTo>
                  <a:lnTo>
                    <a:pt x="0" y="2256018"/>
                  </a:lnTo>
                  <a:close/>
                </a:path>
              </a:pathLst>
            </a:custGeom>
          </p:spPr>
        </p:sp>
        <p:sp>
          <p:nvSpPr>
            <p:cNvPr id="4" name="TextBox 4"/>
            <p:cNvSpPr txBox="1"/>
            <p:nvPr/>
          </p:nvSpPr>
          <p:spPr>
            <a:xfrm>
              <a:off x="0" y="38100"/>
              <a:ext cx="20346364" cy="2217918"/>
            </a:xfrm>
            <a:prstGeom prst="rect">
              <a:avLst/>
            </a:prstGeom>
          </p:spPr>
          <p:txBody>
            <a:bodyPr lIns="0" tIns="0" rIns="0" bIns="0" rtlCol="0" anchor="ctr"/>
            <a:lstStyle/>
            <a:p>
              <a:pPr algn="ctr">
                <a:lnSpc>
                  <a:spcPts val="7130"/>
                </a:lnSpc>
              </a:pPr>
              <a:r>
                <a:rPr lang="en-US" sz="6600" b="1">
                  <a:solidFill>
                    <a:srgbClr val="000000"/>
                  </a:solidFill>
                  <a:latin typeface="Times New Roman Bold" panose="02020503050405090304"/>
                  <a:ea typeface="Times New Roman Bold" panose="02020503050405090304"/>
                  <a:cs typeface="Times New Roman Bold" panose="02020503050405090304"/>
                  <a:sym typeface="Times New Roman Bold" panose="02020503050405090304"/>
                </a:rPr>
                <a:t>METHODOLOGY</a:t>
              </a:r>
              <a:endParaRPr lang="en-US" sz="6600" b="1">
                <a:solidFill>
                  <a:srgbClr val="000000"/>
                </a:solidFill>
                <a:latin typeface="Times New Roman Bold" panose="02020503050405090304"/>
                <a:ea typeface="Times New Roman Bold" panose="02020503050405090304"/>
                <a:cs typeface="Times New Roman Bold" panose="02020503050405090304"/>
                <a:sym typeface="Times New Roman Bold" panose="02020503050405090304"/>
              </a:endParaRPr>
            </a:p>
          </p:txBody>
        </p:sp>
      </p:grpSp>
      <p:sp>
        <p:nvSpPr>
          <p:cNvPr id="5" name="TextBox 5"/>
          <p:cNvSpPr txBox="1"/>
          <p:nvPr/>
        </p:nvSpPr>
        <p:spPr>
          <a:xfrm>
            <a:off x="1577302" y="2026273"/>
            <a:ext cx="15453398" cy="7532563"/>
          </a:xfrm>
          <a:prstGeom prst="rect">
            <a:avLst/>
          </a:prstGeom>
        </p:spPr>
        <p:txBody>
          <a:bodyPr lIns="0" tIns="0" rIns="0" bIns="0" rtlCol="0" anchor="t">
            <a:spAutoFit/>
          </a:bodyPr>
          <a:lstStyle/>
          <a:p>
            <a:pPr marL="816610" lvl="1" indent="-408305" algn="l">
              <a:lnSpc>
                <a:spcPts val="3675"/>
              </a:lnSpc>
              <a:buFont typeface="Arial" panose="020B0604020202090204"/>
              <a:buChar char="•"/>
            </a:pPr>
            <a:r>
              <a:rPr lang="en-US" sz="3780" b="1">
                <a:solidFill>
                  <a:srgbClr val="000000"/>
                </a:solidFill>
                <a:latin typeface="Times New Roman Bold" panose="02020503050405090304"/>
                <a:ea typeface="Times New Roman Bold" panose="02020503050405090304"/>
                <a:cs typeface="Times New Roman Bold" panose="02020503050405090304"/>
                <a:sym typeface="Times New Roman Bold" panose="02020503050405090304"/>
              </a:rPr>
              <a:t>Feature Engineering: </a:t>
            </a:r>
            <a:r>
              <a:rPr lang="en-US" sz="3780">
                <a:solidFill>
                  <a:srgbClr val="000000"/>
                </a:solidFill>
                <a:latin typeface="Times New Roman" panose="02020503050405090304"/>
                <a:ea typeface="Times New Roman" panose="02020503050405090304"/>
                <a:cs typeface="Times New Roman" panose="02020503050405090304"/>
                <a:sym typeface="Times New Roman" panose="02020503050405090304"/>
              </a:rPr>
              <a:t>Created domain-specific features like price-per-km, horsepower-to-age ratio, and brand average price for better prediction.</a:t>
            </a:r>
            <a:endParaRPr lang="en-US" sz="3780">
              <a:solidFill>
                <a:srgbClr val="000000"/>
              </a:solidFill>
              <a:latin typeface="Times New Roman" panose="02020503050405090304"/>
              <a:ea typeface="Times New Roman" panose="02020503050405090304"/>
              <a:cs typeface="Times New Roman" panose="02020503050405090304"/>
              <a:sym typeface="Times New Roman" panose="02020503050405090304"/>
            </a:endParaRPr>
          </a:p>
          <a:p>
            <a:pPr algn="l">
              <a:lnSpc>
                <a:spcPts val="3240"/>
              </a:lnSpc>
            </a:pPr>
          </a:p>
          <a:p>
            <a:pPr algn="l">
              <a:lnSpc>
                <a:spcPts val="3240"/>
              </a:lnSpc>
            </a:pPr>
            <a:r>
              <a:rPr lang="en-US" sz="3335" b="1">
                <a:solidFill>
                  <a:srgbClr val="000000"/>
                </a:solidFill>
                <a:latin typeface="Times New Roman Bold" panose="02020503050405090304"/>
                <a:ea typeface="Times New Roman Bold" panose="02020503050405090304"/>
                <a:cs typeface="Times New Roman Bold" panose="02020503050405090304"/>
                <a:sym typeface="Times New Roman Bold" panose="02020503050405090304"/>
              </a:rPr>
              <a:t>Mach</a:t>
            </a:r>
            <a:r>
              <a:rPr lang="en-US" sz="3335" b="1">
                <a:solidFill>
                  <a:srgbClr val="000000"/>
                </a:solidFill>
                <a:latin typeface="Times New Roman Bold" panose="02020503050405090304"/>
                <a:ea typeface="Times New Roman Bold" panose="02020503050405090304"/>
                <a:cs typeface="Times New Roman Bold" panose="02020503050405090304"/>
                <a:sym typeface="Times New Roman Bold" panose="02020503050405090304"/>
              </a:rPr>
              <a:t>ine Learning Models</a:t>
            </a:r>
            <a:endParaRPr lang="en-US" sz="3335" b="1">
              <a:solidFill>
                <a:srgbClr val="000000"/>
              </a:solidFill>
              <a:latin typeface="Times New Roman Bold" panose="02020503050405090304"/>
              <a:ea typeface="Times New Roman Bold" panose="02020503050405090304"/>
              <a:cs typeface="Times New Roman Bold" panose="02020503050405090304"/>
              <a:sym typeface="Times New Roman Bold" panose="02020503050405090304"/>
            </a:endParaRPr>
          </a:p>
          <a:p>
            <a:pPr marL="720090" lvl="1" indent="-360045" algn="l">
              <a:lnSpc>
                <a:spcPts val="3240"/>
              </a:lnSpc>
              <a:buFont typeface="Arial" panose="020B0604020202090204"/>
              <a:buChar char="•"/>
            </a:pPr>
            <a:r>
              <a:rPr lang="en-US" sz="3335" b="1">
                <a:solidFill>
                  <a:srgbClr val="000000"/>
                </a:solidFill>
                <a:latin typeface="Times New Roman Bold" panose="02020503050405090304"/>
                <a:ea typeface="Times New Roman Bold" panose="02020503050405090304"/>
                <a:cs typeface="Times New Roman Bold" panose="02020503050405090304"/>
                <a:sym typeface="Times New Roman Bold" panose="02020503050405090304"/>
              </a:rPr>
              <a:t>L</a:t>
            </a:r>
            <a:r>
              <a:rPr lang="en-US" sz="3335" b="1">
                <a:solidFill>
                  <a:srgbClr val="000000"/>
                </a:solidFill>
                <a:latin typeface="Times New Roman Bold" panose="02020503050405090304"/>
                <a:ea typeface="Times New Roman Bold" panose="02020503050405090304"/>
                <a:cs typeface="Times New Roman Bold" panose="02020503050405090304"/>
                <a:sym typeface="Times New Roman Bold" panose="02020503050405090304"/>
              </a:rPr>
              <a:t>inear Regression:</a:t>
            </a:r>
            <a:r>
              <a:rPr lang="en-US" sz="3335">
                <a:solidFill>
                  <a:srgbClr val="000000"/>
                </a:solidFill>
                <a:latin typeface="Times New Roman" panose="02020503050405090304"/>
                <a:ea typeface="Times New Roman" panose="02020503050405090304"/>
                <a:cs typeface="Times New Roman" panose="02020503050405090304"/>
                <a:sym typeface="Times New Roman" panose="02020503050405090304"/>
              </a:rPr>
              <a:t> Baseline model for linear price relationships.</a:t>
            </a:r>
            <a:endParaRPr lang="en-US" sz="3335">
              <a:solidFill>
                <a:srgbClr val="000000"/>
              </a:solidFill>
              <a:latin typeface="Times New Roman" panose="02020503050405090304"/>
              <a:ea typeface="Times New Roman" panose="02020503050405090304"/>
              <a:cs typeface="Times New Roman" panose="02020503050405090304"/>
              <a:sym typeface="Times New Roman" panose="02020503050405090304"/>
            </a:endParaRPr>
          </a:p>
          <a:p>
            <a:pPr algn="l">
              <a:lnSpc>
                <a:spcPts val="3240"/>
              </a:lnSpc>
            </a:pPr>
          </a:p>
          <a:p>
            <a:pPr marL="720090" lvl="1" indent="-360045" algn="l">
              <a:lnSpc>
                <a:spcPts val="3240"/>
              </a:lnSpc>
              <a:buFont typeface="Arial" panose="020B0604020202090204"/>
              <a:buChar char="•"/>
            </a:pPr>
            <a:r>
              <a:rPr lang="en-US" sz="3335" b="1">
                <a:solidFill>
                  <a:srgbClr val="000000"/>
                </a:solidFill>
                <a:latin typeface="Times New Roman Bold" panose="02020503050405090304"/>
                <a:ea typeface="Times New Roman Bold" panose="02020503050405090304"/>
                <a:cs typeface="Times New Roman Bold" panose="02020503050405090304"/>
                <a:sym typeface="Times New Roman Bold" panose="02020503050405090304"/>
              </a:rPr>
              <a:t>Decision Tree:</a:t>
            </a:r>
            <a:r>
              <a:rPr lang="en-US" sz="3335">
                <a:solidFill>
                  <a:srgbClr val="000000"/>
                </a:solidFill>
                <a:latin typeface="Times New Roman" panose="02020503050405090304"/>
                <a:ea typeface="Times New Roman" panose="02020503050405090304"/>
                <a:cs typeface="Times New Roman" panose="02020503050405090304"/>
                <a:sym typeface="Times New Roman" panose="02020503050405090304"/>
              </a:rPr>
              <a:t> Captures non-linear feature interaction</a:t>
            </a:r>
            <a:r>
              <a:rPr lang="en-US" sz="3335">
                <a:solidFill>
                  <a:srgbClr val="000000"/>
                </a:solidFill>
                <a:latin typeface="Times New Roman" panose="02020503050405090304"/>
                <a:ea typeface="Times New Roman" panose="02020503050405090304"/>
                <a:cs typeface="Times New Roman" panose="02020503050405090304"/>
                <a:sym typeface="Times New Roman" panose="02020503050405090304"/>
              </a:rPr>
              <a:t>s using rule-based splits.</a:t>
            </a:r>
            <a:endParaRPr lang="en-US" sz="3335">
              <a:solidFill>
                <a:srgbClr val="000000"/>
              </a:solidFill>
              <a:latin typeface="Times New Roman" panose="02020503050405090304"/>
              <a:ea typeface="Times New Roman" panose="02020503050405090304"/>
              <a:cs typeface="Times New Roman" panose="02020503050405090304"/>
              <a:sym typeface="Times New Roman" panose="02020503050405090304"/>
            </a:endParaRPr>
          </a:p>
          <a:p>
            <a:pPr algn="l">
              <a:lnSpc>
                <a:spcPts val="3240"/>
              </a:lnSpc>
            </a:pPr>
          </a:p>
          <a:p>
            <a:pPr marL="720090" lvl="1" indent="-360045" algn="l">
              <a:lnSpc>
                <a:spcPts val="3240"/>
              </a:lnSpc>
              <a:buFont typeface="Arial" panose="020B0604020202090204"/>
              <a:buChar char="•"/>
            </a:pPr>
            <a:r>
              <a:rPr lang="en-US" sz="3335" b="1">
                <a:solidFill>
                  <a:srgbClr val="000000"/>
                </a:solidFill>
                <a:latin typeface="Times New Roman Bold" panose="02020503050405090304"/>
                <a:ea typeface="Times New Roman Bold" panose="02020503050405090304"/>
                <a:cs typeface="Times New Roman Bold" panose="02020503050405090304"/>
                <a:sym typeface="Times New Roman Bold" panose="02020503050405090304"/>
              </a:rPr>
              <a:t>R</a:t>
            </a:r>
            <a:r>
              <a:rPr lang="en-US" sz="3335" b="1">
                <a:solidFill>
                  <a:srgbClr val="000000"/>
                </a:solidFill>
                <a:latin typeface="Times New Roman Bold" panose="02020503050405090304"/>
                <a:ea typeface="Times New Roman Bold" panose="02020503050405090304"/>
                <a:cs typeface="Times New Roman Bold" panose="02020503050405090304"/>
                <a:sym typeface="Times New Roman Bold" panose="02020503050405090304"/>
              </a:rPr>
              <a:t>andom Forest: </a:t>
            </a:r>
            <a:r>
              <a:rPr lang="en-US" sz="3335">
                <a:solidFill>
                  <a:srgbClr val="000000"/>
                </a:solidFill>
                <a:latin typeface="Times New Roman" panose="02020503050405090304"/>
                <a:ea typeface="Times New Roman" panose="02020503050405090304"/>
                <a:cs typeface="Times New Roman" panose="02020503050405090304"/>
                <a:sym typeface="Times New Roman" panose="02020503050405090304"/>
              </a:rPr>
              <a:t>Reduces overfitting by averagi</a:t>
            </a:r>
            <a:r>
              <a:rPr lang="en-US" sz="3335">
                <a:solidFill>
                  <a:srgbClr val="000000"/>
                </a:solidFill>
                <a:latin typeface="Times New Roman" panose="02020503050405090304"/>
                <a:ea typeface="Times New Roman" panose="02020503050405090304"/>
                <a:cs typeface="Times New Roman" panose="02020503050405090304"/>
                <a:sym typeface="Times New Roman" panose="02020503050405090304"/>
              </a:rPr>
              <a:t>ng multiple decision trees.</a:t>
            </a:r>
            <a:endParaRPr lang="en-US" sz="3335">
              <a:solidFill>
                <a:srgbClr val="000000"/>
              </a:solidFill>
              <a:latin typeface="Times New Roman" panose="02020503050405090304"/>
              <a:ea typeface="Times New Roman" panose="02020503050405090304"/>
              <a:cs typeface="Times New Roman" panose="02020503050405090304"/>
              <a:sym typeface="Times New Roman" panose="02020503050405090304"/>
            </a:endParaRPr>
          </a:p>
          <a:p>
            <a:pPr algn="l">
              <a:lnSpc>
                <a:spcPts val="3240"/>
              </a:lnSpc>
            </a:pPr>
          </a:p>
          <a:p>
            <a:pPr marL="720090" lvl="1" indent="-360045" algn="l">
              <a:lnSpc>
                <a:spcPts val="3240"/>
              </a:lnSpc>
              <a:buFont typeface="Arial" panose="020B0604020202090204"/>
              <a:buChar char="•"/>
            </a:pPr>
            <a:r>
              <a:rPr lang="en-US" sz="3335" b="1">
                <a:solidFill>
                  <a:srgbClr val="000000"/>
                </a:solidFill>
                <a:latin typeface="Times New Roman Bold" panose="02020503050405090304"/>
                <a:ea typeface="Times New Roman Bold" panose="02020503050405090304"/>
                <a:cs typeface="Times New Roman Bold" panose="02020503050405090304"/>
                <a:sym typeface="Times New Roman Bold" panose="02020503050405090304"/>
              </a:rPr>
              <a:t>XGBoost:</a:t>
            </a:r>
            <a:r>
              <a:rPr lang="en-US" sz="3335">
                <a:solidFill>
                  <a:srgbClr val="000000"/>
                </a:solidFill>
                <a:latin typeface="Times New Roman" panose="02020503050405090304"/>
                <a:ea typeface="Times New Roman" panose="02020503050405090304"/>
                <a:cs typeface="Times New Roman" panose="02020503050405090304"/>
                <a:sym typeface="Times New Roman" panose="02020503050405090304"/>
              </a:rPr>
              <a:t> Gradient boosting for improved accuracy and generalization.</a:t>
            </a:r>
            <a:endParaRPr lang="en-US" sz="3335">
              <a:solidFill>
                <a:srgbClr val="000000"/>
              </a:solidFill>
              <a:latin typeface="Times New Roman" panose="02020503050405090304"/>
              <a:ea typeface="Times New Roman" panose="02020503050405090304"/>
              <a:cs typeface="Times New Roman" panose="02020503050405090304"/>
              <a:sym typeface="Times New Roman" panose="02020503050405090304"/>
            </a:endParaRPr>
          </a:p>
          <a:p>
            <a:pPr algn="l">
              <a:lnSpc>
                <a:spcPts val="3240"/>
              </a:lnSpc>
            </a:pPr>
          </a:p>
          <a:p>
            <a:pPr marL="720090" lvl="1" indent="-360045" algn="l">
              <a:lnSpc>
                <a:spcPts val="3240"/>
              </a:lnSpc>
              <a:buFont typeface="Arial" panose="020B0604020202090204"/>
              <a:buChar char="•"/>
            </a:pPr>
            <a:r>
              <a:rPr lang="en-US" sz="3335" b="1">
                <a:solidFill>
                  <a:srgbClr val="000000"/>
                </a:solidFill>
                <a:latin typeface="Times New Roman Bold" panose="02020503050405090304"/>
                <a:ea typeface="Times New Roman Bold" panose="02020503050405090304"/>
                <a:cs typeface="Times New Roman Bold" panose="02020503050405090304"/>
                <a:sym typeface="Times New Roman Bold" panose="02020503050405090304"/>
              </a:rPr>
              <a:t>CatBoost</a:t>
            </a:r>
            <a:r>
              <a:rPr lang="en-US" sz="3335">
                <a:solidFill>
                  <a:srgbClr val="000000"/>
                </a:solidFill>
                <a:latin typeface="Times New Roman" panose="02020503050405090304"/>
                <a:ea typeface="Times New Roman" panose="02020503050405090304"/>
                <a:cs typeface="Times New Roman" panose="02020503050405090304"/>
                <a:sym typeface="Times New Roman" panose="02020503050405090304"/>
              </a:rPr>
              <a:t>: Efficiently handles categorical data and avoids overfitting.</a:t>
            </a:r>
            <a:endParaRPr lang="en-US" sz="3335">
              <a:solidFill>
                <a:srgbClr val="000000"/>
              </a:solidFill>
              <a:latin typeface="Times New Roman" panose="02020503050405090304"/>
              <a:ea typeface="Times New Roman" panose="02020503050405090304"/>
              <a:cs typeface="Times New Roman" panose="02020503050405090304"/>
              <a:sym typeface="Times New Roman" panose="02020503050405090304"/>
            </a:endParaRPr>
          </a:p>
          <a:p>
            <a:pPr algn="l">
              <a:lnSpc>
                <a:spcPts val="3240"/>
              </a:lnSpc>
            </a:pPr>
          </a:p>
          <a:p>
            <a:pPr marL="720090" lvl="1" indent="-360045" algn="l">
              <a:lnSpc>
                <a:spcPts val="3240"/>
              </a:lnSpc>
              <a:buFont typeface="Arial" panose="020B0604020202090204"/>
              <a:buChar char="•"/>
            </a:pPr>
            <a:r>
              <a:rPr lang="en-US" sz="3335" b="1">
                <a:solidFill>
                  <a:srgbClr val="000000"/>
                </a:solidFill>
                <a:latin typeface="Times New Roman Bold" panose="02020503050405090304"/>
                <a:ea typeface="Times New Roman Bold" panose="02020503050405090304"/>
                <a:cs typeface="Times New Roman Bold" panose="02020503050405090304"/>
                <a:sym typeface="Times New Roman Bold" panose="02020503050405090304"/>
              </a:rPr>
              <a:t>LightGBM:</a:t>
            </a:r>
            <a:r>
              <a:rPr lang="en-US" sz="3335">
                <a:solidFill>
                  <a:srgbClr val="000000"/>
                </a:solidFill>
                <a:latin typeface="Times New Roman" panose="02020503050405090304"/>
                <a:ea typeface="Times New Roman" panose="02020503050405090304"/>
                <a:cs typeface="Times New Roman" panose="02020503050405090304"/>
                <a:sym typeface="Times New Roman" panose="02020503050405090304"/>
              </a:rPr>
              <a:t> Fast, memory-efficient boosting ideal for large datasets.</a:t>
            </a:r>
            <a:endParaRPr lang="en-US" sz="3335">
              <a:solidFill>
                <a:srgbClr val="000000"/>
              </a:solidFill>
              <a:latin typeface="Times New Roman" panose="02020503050405090304"/>
              <a:ea typeface="Times New Roman" panose="02020503050405090304"/>
              <a:cs typeface="Times New Roman" panose="02020503050405090304"/>
              <a:sym typeface="Times New Roman" panose="02020503050405090304"/>
            </a:endParaRPr>
          </a:p>
          <a:p>
            <a:pPr algn="l">
              <a:lnSpc>
                <a:spcPts val="3240"/>
              </a:lnSpc>
            </a:pPr>
          </a:p>
          <a:p>
            <a:pPr algn="l">
              <a:lnSpc>
                <a:spcPts val="3240"/>
              </a:lnSpc>
            </a:pPr>
            <a:r>
              <a:rPr lang="en-US" sz="3335" b="1">
                <a:solidFill>
                  <a:srgbClr val="000000"/>
                </a:solidFill>
                <a:latin typeface="Times New Roman Bold" panose="02020503050405090304"/>
                <a:ea typeface="Times New Roman Bold" panose="02020503050405090304"/>
                <a:cs typeface="Times New Roman Bold" panose="02020503050405090304"/>
                <a:sym typeface="Times New Roman Bold" panose="02020503050405090304"/>
              </a:rPr>
              <a:t>Performance Metrics: </a:t>
            </a:r>
            <a:r>
              <a:rPr lang="en-US" sz="3335">
                <a:solidFill>
                  <a:srgbClr val="000000"/>
                </a:solidFill>
                <a:latin typeface="Times New Roman" panose="02020503050405090304"/>
                <a:ea typeface="Times New Roman" panose="02020503050405090304"/>
                <a:cs typeface="Times New Roman" panose="02020503050405090304"/>
                <a:sym typeface="Times New Roman" panose="02020503050405090304"/>
              </a:rPr>
              <a:t>R</a:t>
            </a:r>
            <a:r>
              <a:rPr lang="en-US" sz="3335">
                <a:solidFill>
                  <a:srgbClr val="000000"/>
                </a:solidFill>
                <a:latin typeface="Times New Roman" panose="02020503050405090304"/>
                <a:ea typeface="Times New Roman" panose="02020503050405090304"/>
                <a:cs typeface="Times New Roman" panose="02020503050405090304"/>
                <a:sym typeface="Times New Roman" panose="02020503050405090304"/>
              </a:rPr>
              <a:t>2</a:t>
            </a:r>
            <a:r>
              <a:rPr lang="en-US" sz="3335">
                <a:solidFill>
                  <a:srgbClr val="000000"/>
                </a:solidFill>
                <a:latin typeface="Times New Roman" panose="02020503050405090304"/>
                <a:ea typeface="Times New Roman" panose="02020503050405090304"/>
                <a:cs typeface="Times New Roman" panose="02020503050405090304"/>
                <a:sym typeface="Times New Roman" panose="02020503050405090304"/>
              </a:rPr>
              <a:t> , RMSE, MAE,MAPE</a:t>
            </a:r>
            <a:endParaRPr lang="en-US" sz="3335">
              <a:solidFill>
                <a:srgbClr val="000000"/>
              </a:solidFill>
              <a:latin typeface="Times New Roman" panose="02020503050405090304"/>
              <a:ea typeface="Times New Roman" panose="02020503050405090304"/>
              <a:cs typeface="Times New Roman" panose="02020503050405090304"/>
              <a:sym typeface="Times New Roman" panose="02020503050405090304"/>
            </a:endParaRPr>
          </a:p>
          <a:p>
            <a:pPr marL="1643380" lvl="2" indent="-548005" algn="l">
              <a:lnSpc>
                <a:spcPts val="3240"/>
              </a:lnSpc>
            </a:pPr>
          </a:p>
        </p:txBody>
      </p:sp>
      <p:grpSp>
        <p:nvGrpSpPr>
          <p:cNvPr id="6" name="Group 6"/>
          <p:cNvGrpSpPr/>
          <p:nvPr/>
        </p:nvGrpSpPr>
        <p:grpSpPr>
          <a:xfrm rot="0">
            <a:off x="12915900" y="9534525"/>
            <a:ext cx="4114800" cy="547688"/>
            <a:chOff x="0" y="0"/>
            <a:chExt cx="5486400" cy="730250"/>
          </a:xfrm>
        </p:grpSpPr>
        <p:sp>
          <p:nvSpPr>
            <p:cNvPr id="7" name="Freeform 7"/>
            <p:cNvSpPr/>
            <p:nvPr/>
          </p:nvSpPr>
          <p:spPr>
            <a:xfrm>
              <a:off x="0" y="0"/>
              <a:ext cx="5486400" cy="730250"/>
            </a:xfrm>
            <a:custGeom>
              <a:avLst/>
              <a:gdLst/>
              <a:ahLst/>
              <a:cxnLst/>
              <a:rect l="l" t="t" r="r" b="b"/>
              <a:pathLst>
                <a:path w="5486400" h="730250">
                  <a:moveTo>
                    <a:pt x="0" y="0"/>
                  </a:moveTo>
                  <a:lnTo>
                    <a:pt x="5486400" y="0"/>
                  </a:lnTo>
                  <a:lnTo>
                    <a:pt x="5486400" y="730250"/>
                  </a:lnTo>
                  <a:lnTo>
                    <a:pt x="0" y="730250"/>
                  </a:lnTo>
                  <a:close/>
                </a:path>
              </a:pathLst>
            </a:custGeom>
          </p:spPr>
        </p:sp>
        <p:sp>
          <p:nvSpPr>
            <p:cNvPr id="8" name="TextBox 8"/>
            <p:cNvSpPr txBox="1"/>
            <p:nvPr/>
          </p:nvSpPr>
          <p:spPr>
            <a:xfrm>
              <a:off x="0" y="-19050"/>
              <a:ext cx="5486400" cy="749300"/>
            </a:xfrm>
            <a:prstGeom prst="rect">
              <a:avLst/>
            </a:prstGeom>
          </p:spPr>
          <p:txBody>
            <a:bodyPr lIns="0" tIns="0" rIns="0" bIns="0" rtlCol="0" anchor="ctr"/>
            <a:lstStyle/>
            <a:p>
              <a:pPr algn="r">
                <a:lnSpc>
                  <a:spcPts val="2160"/>
                </a:lnSpc>
              </a:pPr>
              <a:r>
                <a:rPr lang="en-US" sz="1800">
                  <a:solidFill>
                    <a:srgbClr val="898989"/>
                  </a:solidFill>
                  <a:latin typeface="Times New Roman" panose="02020503050405090304"/>
                  <a:ea typeface="Times New Roman" panose="02020503050405090304"/>
                  <a:cs typeface="Times New Roman" panose="02020503050405090304"/>
                  <a:sym typeface="Times New Roman" panose="02020503050405090304"/>
                </a:rPr>
                <a:t>13</a:t>
              </a:r>
              <a:endParaRPr lang="en-US" sz="1800">
                <a:solidFill>
                  <a:srgbClr val="898989"/>
                </a:solidFill>
                <a:latin typeface="Times New Roman" panose="02020503050405090304"/>
                <a:ea typeface="Times New Roman" panose="02020503050405090304"/>
                <a:cs typeface="Times New Roman" panose="02020503050405090304"/>
                <a:sym typeface="Times New Roman" panose="02020503050405090304"/>
              </a:endParaRPr>
            </a:p>
          </p:txBody>
        </p:sp>
      </p:grpSp>
      <p:sp>
        <p:nvSpPr>
          <p:cNvPr id="9" name="Freeform 9"/>
          <p:cNvSpPr/>
          <p:nvPr/>
        </p:nvSpPr>
        <p:spPr>
          <a:xfrm>
            <a:off x="210190" y="272505"/>
            <a:ext cx="4353228" cy="756195"/>
          </a:xfrm>
          <a:custGeom>
            <a:avLst/>
            <a:gdLst/>
            <a:ahLst/>
            <a:cxnLst/>
            <a:rect l="l" t="t" r="r" b="b"/>
            <a:pathLst>
              <a:path w="4353228" h="756195">
                <a:moveTo>
                  <a:pt x="0" y="0"/>
                </a:moveTo>
                <a:lnTo>
                  <a:pt x="4353228" y="0"/>
                </a:lnTo>
                <a:lnTo>
                  <a:pt x="4353228" y="756195"/>
                </a:lnTo>
                <a:lnTo>
                  <a:pt x="0" y="756195"/>
                </a:lnTo>
                <a:lnTo>
                  <a:pt x="0" y="0"/>
                </a:lnTo>
                <a:close/>
              </a:path>
            </a:pathLst>
          </a:custGeom>
          <a:blipFill>
            <a:blip r:embed="rId1"/>
            <a:stretch>
              <a:fillRect/>
            </a:stretch>
          </a:blipFill>
        </p:spPr>
      </p:sp>
      <p:grpSp>
        <p:nvGrpSpPr>
          <p:cNvPr id="10" name="Group 10"/>
          <p:cNvGrpSpPr/>
          <p:nvPr/>
        </p:nvGrpSpPr>
        <p:grpSpPr>
          <a:xfrm rot="0">
            <a:off x="6057900" y="9534525"/>
            <a:ext cx="6172200" cy="547688"/>
            <a:chOff x="0" y="0"/>
            <a:chExt cx="8229600" cy="730250"/>
          </a:xfrm>
        </p:grpSpPr>
        <p:sp>
          <p:nvSpPr>
            <p:cNvPr id="11" name="Freeform 11"/>
            <p:cNvSpPr/>
            <p:nvPr/>
          </p:nvSpPr>
          <p:spPr>
            <a:xfrm>
              <a:off x="0" y="0"/>
              <a:ext cx="8229600" cy="730250"/>
            </a:xfrm>
            <a:custGeom>
              <a:avLst/>
              <a:gdLst/>
              <a:ahLst/>
              <a:cxnLst/>
              <a:rect l="l" t="t" r="r" b="b"/>
              <a:pathLst>
                <a:path w="8229600" h="730250">
                  <a:moveTo>
                    <a:pt x="0" y="0"/>
                  </a:moveTo>
                  <a:lnTo>
                    <a:pt x="8229600" y="0"/>
                  </a:lnTo>
                  <a:lnTo>
                    <a:pt x="8229600" y="730250"/>
                  </a:lnTo>
                  <a:lnTo>
                    <a:pt x="0" y="730250"/>
                  </a:lnTo>
                  <a:close/>
                </a:path>
              </a:pathLst>
            </a:custGeom>
          </p:spPr>
        </p:sp>
        <p:sp>
          <p:nvSpPr>
            <p:cNvPr id="12" name="TextBox 12"/>
            <p:cNvSpPr txBox="1"/>
            <p:nvPr/>
          </p:nvSpPr>
          <p:spPr>
            <a:xfrm>
              <a:off x="0" y="-19050"/>
              <a:ext cx="8229600" cy="749300"/>
            </a:xfrm>
            <a:prstGeom prst="rect">
              <a:avLst/>
            </a:prstGeom>
          </p:spPr>
          <p:txBody>
            <a:bodyPr lIns="0" tIns="0" rIns="0" bIns="0" rtlCol="0" anchor="ctr"/>
            <a:lstStyle/>
            <a:p>
              <a:pPr algn="ctr">
                <a:lnSpc>
                  <a:spcPts val="2160"/>
                </a:lnSpc>
              </a:pPr>
              <a:r>
                <a:rPr lang="en-US" sz="1800">
                  <a:solidFill>
                    <a:srgbClr val="898989"/>
                  </a:solidFill>
                  <a:latin typeface="Times New Roman" panose="02020503050405090304"/>
                  <a:ea typeface="Times New Roman" panose="02020503050405090304"/>
                  <a:cs typeface="Times New Roman" panose="02020503050405090304"/>
                  <a:sym typeface="Times New Roman" panose="02020503050405090304"/>
                </a:rPr>
                <a:t>Review No.2         Batch No. CG4          Department of CSE</a:t>
              </a:r>
              <a:endParaRPr lang="en-US" sz="1800">
                <a:solidFill>
                  <a:srgbClr val="898989"/>
                </a:solidFill>
                <a:latin typeface="Times New Roman" panose="02020503050405090304"/>
                <a:ea typeface="Times New Roman" panose="02020503050405090304"/>
                <a:cs typeface="Times New Roman" panose="02020503050405090304"/>
                <a:sym typeface="Times New Roman" panose="02020503050405090304"/>
              </a:endParaRPr>
            </a:p>
          </p:txBody>
        </p:sp>
      </p:grpSp>
      <p:grpSp>
        <p:nvGrpSpPr>
          <p:cNvPr id="13" name="Group 13"/>
          <p:cNvGrpSpPr/>
          <p:nvPr/>
        </p:nvGrpSpPr>
        <p:grpSpPr>
          <a:xfrm rot="0">
            <a:off x="1257300" y="9534525"/>
            <a:ext cx="4114800" cy="547688"/>
            <a:chOff x="0" y="0"/>
            <a:chExt cx="5486400" cy="730250"/>
          </a:xfrm>
        </p:grpSpPr>
        <p:sp>
          <p:nvSpPr>
            <p:cNvPr id="14" name="Freeform 14"/>
            <p:cNvSpPr/>
            <p:nvPr/>
          </p:nvSpPr>
          <p:spPr>
            <a:xfrm>
              <a:off x="0" y="0"/>
              <a:ext cx="5486400" cy="730250"/>
            </a:xfrm>
            <a:custGeom>
              <a:avLst/>
              <a:gdLst/>
              <a:ahLst/>
              <a:cxnLst/>
              <a:rect l="l" t="t" r="r" b="b"/>
              <a:pathLst>
                <a:path w="5486400" h="730250">
                  <a:moveTo>
                    <a:pt x="0" y="0"/>
                  </a:moveTo>
                  <a:lnTo>
                    <a:pt x="5486400" y="0"/>
                  </a:lnTo>
                  <a:lnTo>
                    <a:pt x="5486400" y="730250"/>
                  </a:lnTo>
                  <a:lnTo>
                    <a:pt x="0" y="730250"/>
                  </a:lnTo>
                  <a:close/>
                </a:path>
              </a:pathLst>
            </a:custGeom>
          </p:spPr>
        </p:sp>
        <p:sp>
          <p:nvSpPr>
            <p:cNvPr id="15" name="TextBox 15"/>
            <p:cNvSpPr txBox="1"/>
            <p:nvPr/>
          </p:nvSpPr>
          <p:spPr>
            <a:xfrm>
              <a:off x="0" y="-19050"/>
              <a:ext cx="5486400" cy="749300"/>
            </a:xfrm>
            <a:prstGeom prst="rect">
              <a:avLst/>
            </a:prstGeom>
          </p:spPr>
          <p:txBody>
            <a:bodyPr lIns="0" tIns="0" rIns="0" bIns="0" rtlCol="0" anchor="ctr"/>
            <a:lstStyle/>
            <a:p>
              <a:pPr algn="l">
                <a:lnSpc>
                  <a:spcPts val="2160"/>
                </a:lnSpc>
              </a:pPr>
              <a:r>
                <a:rPr lang="en-US" sz="1800">
                  <a:solidFill>
                    <a:srgbClr val="898989"/>
                  </a:solidFill>
                  <a:latin typeface="Times New Roman" panose="02020503050405090304"/>
                  <a:ea typeface="Times New Roman" panose="02020503050405090304"/>
                  <a:cs typeface="Times New Roman" panose="02020503050405090304"/>
                  <a:sym typeface="Times New Roman" panose="02020503050405090304"/>
                </a:rPr>
                <a:t>05</a:t>
              </a:r>
              <a:r>
                <a:rPr lang="en-US" sz="1800">
                  <a:solidFill>
                    <a:srgbClr val="898989"/>
                  </a:solidFill>
                  <a:latin typeface="Times New Roman" panose="02020503050405090304"/>
                  <a:ea typeface="Times New Roman" panose="02020503050405090304"/>
                  <a:cs typeface="Times New Roman" panose="02020503050405090304"/>
                  <a:sym typeface="Times New Roman" panose="02020503050405090304"/>
                </a:rPr>
                <a:t>-12-2025</a:t>
              </a:r>
              <a:endParaRPr lang="en-US" sz="1800">
                <a:solidFill>
                  <a:srgbClr val="898989"/>
                </a:solidFill>
                <a:latin typeface="Times New Roman" panose="02020503050405090304"/>
                <a:ea typeface="Times New Roman" panose="02020503050405090304"/>
                <a:cs typeface="Times New Roman" panose="02020503050405090304"/>
                <a:sym typeface="Times New Roman" panose="02020503050405090304"/>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0">
            <a:off x="1770927" y="547687"/>
            <a:ext cx="15259773" cy="1692014"/>
            <a:chOff x="0" y="0"/>
            <a:chExt cx="20346364" cy="2256018"/>
          </a:xfrm>
        </p:grpSpPr>
        <p:sp>
          <p:nvSpPr>
            <p:cNvPr id="3" name="Freeform 3"/>
            <p:cNvSpPr/>
            <p:nvPr/>
          </p:nvSpPr>
          <p:spPr>
            <a:xfrm>
              <a:off x="0" y="0"/>
              <a:ext cx="20346364" cy="2256018"/>
            </a:xfrm>
            <a:custGeom>
              <a:avLst/>
              <a:gdLst/>
              <a:ahLst/>
              <a:cxnLst/>
              <a:rect l="l" t="t" r="r" b="b"/>
              <a:pathLst>
                <a:path w="20346364" h="2256018">
                  <a:moveTo>
                    <a:pt x="0" y="0"/>
                  </a:moveTo>
                  <a:lnTo>
                    <a:pt x="20346364" y="0"/>
                  </a:lnTo>
                  <a:lnTo>
                    <a:pt x="20346364" y="2256018"/>
                  </a:lnTo>
                  <a:lnTo>
                    <a:pt x="0" y="2256018"/>
                  </a:lnTo>
                  <a:close/>
                </a:path>
              </a:pathLst>
            </a:custGeom>
          </p:spPr>
        </p:sp>
        <p:sp>
          <p:nvSpPr>
            <p:cNvPr id="4" name="TextBox 4"/>
            <p:cNvSpPr txBox="1"/>
            <p:nvPr/>
          </p:nvSpPr>
          <p:spPr>
            <a:xfrm>
              <a:off x="0" y="38100"/>
              <a:ext cx="20346364" cy="2217918"/>
            </a:xfrm>
            <a:prstGeom prst="rect">
              <a:avLst/>
            </a:prstGeom>
          </p:spPr>
          <p:txBody>
            <a:bodyPr lIns="0" tIns="0" rIns="0" bIns="0" rtlCol="0" anchor="ctr"/>
            <a:lstStyle/>
            <a:p>
              <a:pPr algn="ctr">
                <a:lnSpc>
                  <a:spcPts val="7130"/>
                </a:lnSpc>
              </a:pPr>
              <a:r>
                <a:rPr lang="en-US" sz="6600" b="1">
                  <a:solidFill>
                    <a:srgbClr val="000000"/>
                  </a:solidFill>
                  <a:latin typeface="Times New Roman Bold" panose="02020503050405090304"/>
                  <a:ea typeface="Times New Roman Bold" panose="02020503050405090304"/>
                  <a:cs typeface="Times New Roman Bold" panose="02020503050405090304"/>
                  <a:sym typeface="Times New Roman Bold" panose="02020503050405090304"/>
                </a:rPr>
                <a:t>SYSTEM REQUIREMENTS</a:t>
              </a:r>
              <a:endParaRPr lang="en-US" sz="6600" b="1">
                <a:solidFill>
                  <a:srgbClr val="000000"/>
                </a:solidFill>
                <a:latin typeface="Times New Roman Bold" panose="02020503050405090304"/>
                <a:ea typeface="Times New Roman Bold" panose="02020503050405090304"/>
                <a:cs typeface="Times New Roman Bold" panose="02020503050405090304"/>
                <a:sym typeface="Times New Roman Bold" panose="02020503050405090304"/>
              </a:endParaRPr>
            </a:p>
          </p:txBody>
        </p:sp>
      </p:grpSp>
      <p:sp>
        <p:nvSpPr>
          <p:cNvPr id="5" name="TextBox 5"/>
          <p:cNvSpPr txBox="1"/>
          <p:nvPr/>
        </p:nvSpPr>
        <p:spPr>
          <a:xfrm>
            <a:off x="1348740" y="1996515"/>
            <a:ext cx="15590520" cy="6551295"/>
          </a:xfrm>
          <a:prstGeom prst="rect">
            <a:avLst/>
          </a:prstGeom>
        </p:spPr>
        <p:txBody>
          <a:bodyPr lIns="0" tIns="0" rIns="0" bIns="0" rtlCol="0" anchor="t">
            <a:spAutoFit/>
          </a:bodyPr>
          <a:lstStyle/>
          <a:p>
            <a:pPr marL="407035" lvl="1" indent="-203835" algn="just">
              <a:lnSpc>
                <a:spcPts val="4050"/>
              </a:lnSpc>
              <a:buFont typeface="Arial" panose="020B0604020202090204"/>
              <a:buChar char="•"/>
            </a:pPr>
            <a:r>
              <a:rPr lang="en-US" sz="2250" b="1">
                <a:solidFill>
                  <a:srgbClr val="000000"/>
                </a:solidFill>
                <a:latin typeface="Times New Roman Bold" panose="02020503050405090304"/>
                <a:ea typeface="Times New Roman Bold" panose="02020503050405090304"/>
                <a:cs typeface="Times New Roman Bold" panose="02020503050405090304"/>
                <a:sym typeface="Times New Roman Bold" panose="02020503050405090304"/>
              </a:rPr>
              <a:t>Software Specifications: </a:t>
            </a:r>
            <a:endParaRPr lang="en-US" sz="2250" b="1">
              <a:solidFill>
                <a:srgbClr val="000000"/>
              </a:solidFill>
              <a:latin typeface="Times New Roman Bold" panose="02020503050405090304"/>
              <a:ea typeface="Times New Roman Bold" panose="02020503050405090304"/>
              <a:cs typeface="Times New Roman Bold" panose="02020503050405090304"/>
              <a:sym typeface="Times New Roman Bold" panose="02020503050405090304"/>
            </a:endParaRPr>
          </a:p>
          <a:p>
            <a:pPr marL="407035" lvl="1" indent="-203835" algn="just">
              <a:lnSpc>
                <a:spcPts val="4050"/>
              </a:lnSpc>
            </a:pPr>
            <a:r>
              <a:rPr lang="en-US" sz="2250" b="1">
                <a:solidFill>
                  <a:srgbClr val="000000"/>
                </a:solidFill>
                <a:latin typeface="Times New Roman Bold" panose="02020503050405090304"/>
                <a:ea typeface="Times New Roman Bold" panose="02020503050405090304"/>
                <a:cs typeface="Times New Roman Bold" panose="02020503050405090304"/>
                <a:sym typeface="Times New Roman Bold" panose="02020503050405090304"/>
              </a:rPr>
              <a:t>1. Programming Language:</a:t>
            </a:r>
            <a:r>
              <a:rPr lang="en-US" sz="2250">
                <a:solidFill>
                  <a:srgbClr val="000000"/>
                </a:solidFill>
                <a:latin typeface="Times New Roman" panose="02020503050405090304"/>
                <a:ea typeface="Times New Roman" panose="02020503050405090304"/>
                <a:cs typeface="Times New Roman" panose="02020503050405090304"/>
                <a:sym typeface="Times New Roman" panose="02020503050405090304"/>
              </a:rPr>
              <a:t> Python</a:t>
            </a:r>
            <a:endParaRPr lang="en-US" sz="2250">
              <a:solidFill>
                <a:srgbClr val="000000"/>
              </a:solidFill>
              <a:latin typeface="Times New Roman" panose="02020503050405090304"/>
              <a:ea typeface="Times New Roman" panose="02020503050405090304"/>
              <a:cs typeface="Times New Roman" panose="02020503050405090304"/>
              <a:sym typeface="Times New Roman" panose="02020503050405090304"/>
            </a:endParaRPr>
          </a:p>
          <a:p>
            <a:pPr marL="407035" lvl="1" indent="-203835" algn="just">
              <a:lnSpc>
                <a:spcPts val="4050"/>
              </a:lnSpc>
            </a:pPr>
            <a:r>
              <a:rPr lang="en-US" sz="2250" b="1">
                <a:solidFill>
                  <a:srgbClr val="000000"/>
                </a:solidFill>
                <a:latin typeface="Times New Roman Bold" panose="02020503050405090304"/>
                <a:ea typeface="Times New Roman Bold" panose="02020503050405090304"/>
                <a:cs typeface="Times New Roman Bold" panose="02020503050405090304"/>
                <a:sym typeface="Times New Roman Bold" panose="02020503050405090304"/>
              </a:rPr>
              <a:t>2. Libraries/Frameworks:</a:t>
            </a:r>
            <a:r>
              <a:rPr lang="en-US" sz="2250">
                <a:solidFill>
                  <a:srgbClr val="000000"/>
                </a:solidFill>
                <a:latin typeface="Times New Roman" panose="02020503050405090304"/>
                <a:ea typeface="Times New Roman" panose="02020503050405090304"/>
                <a:cs typeface="Times New Roman" panose="02020503050405090304"/>
                <a:sym typeface="Times New Roman" panose="02020503050405090304"/>
              </a:rPr>
              <a:t> Scikit-learn, Pandas, NumPy, Matplotlib</a:t>
            </a:r>
            <a:endParaRPr lang="en-US" sz="2250">
              <a:solidFill>
                <a:srgbClr val="000000"/>
              </a:solidFill>
              <a:latin typeface="Times New Roman" panose="02020503050405090304"/>
              <a:ea typeface="Times New Roman" panose="02020503050405090304"/>
              <a:cs typeface="Times New Roman" panose="02020503050405090304"/>
              <a:sym typeface="Times New Roman" panose="02020503050405090304"/>
            </a:endParaRPr>
          </a:p>
          <a:p>
            <a:pPr marL="407035" lvl="1" indent="-203835" algn="just">
              <a:lnSpc>
                <a:spcPts val="4050"/>
              </a:lnSpc>
            </a:pPr>
            <a:r>
              <a:rPr lang="en-US" sz="2250" b="1">
                <a:solidFill>
                  <a:srgbClr val="000000"/>
                </a:solidFill>
                <a:latin typeface="Times New Roman Bold" panose="02020503050405090304"/>
                <a:ea typeface="Times New Roman Bold" panose="02020503050405090304"/>
                <a:cs typeface="Times New Roman Bold" panose="02020503050405090304"/>
                <a:sym typeface="Times New Roman Bold" panose="02020503050405090304"/>
              </a:rPr>
              <a:t>3. Operating System:</a:t>
            </a:r>
            <a:r>
              <a:rPr lang="en-US" sz="2250">
                <a:solidFill>
                  <a:srgbClr val="000000"/>
                </a:solidFill>
                <a:latin typeface="Times New Roman" panose="02020503050405090304"/>
                <a:ea typeface="Times New Roman" panose="02020503050405090304"/>
                <a:cs typeface="Times New Roman" panose="02020503050405090304"/>
                <a:sym typeface="Times New Roman" panose="02020503050405090304"/>
              </a:rPr>
              <a:t> macOS Ventura / macOS Monterey / macOS Sonoma</a:t>
            </a:r>
            <a:endParaRPr lang="en-US" sz="2250">
              <a:solidFill>
                <a:srgbClr val="000000"/>
              </a:solidFill>
              <a:latin typeface="Times New Roman" panose="02020503050405090304"/>
              <a:ea typeface="Times New Roman" panose="02020503050405090304"/>
              <a:cs typeface="Times New Roman" panose="02020503050405090304"/>
              <a:sym typeface="Times New Roman" panose="02020503050405090304"/>
            </a:endParaRPr>
          </a:p>
          <a:p>
            <a:pPr marL="407035" lvl="1" indent="-203835" algn="just">
              <a:lnSpc>
                <a:spcPts val="4050"/>
              </a:lnSpc>
            </a:pPr>
            <a:r>
              <a:rPr lang="en-US" sz="2250" b="1">
                <a:solidFill>
                  <a:srgbClr val="000000"/>
                </a:solidFill>
                <a:latin typeface="Times New Roman Bold" panose="02020503050405090304"/>
                <a:ea typeface="Times New Roman Bold" panose="02020503050405090304"/>
                <a:cs typeface="Times New Roman Bold" panose="02020503050405090304"/>
                <a:sym typeface="Times New Roman Bold" panose="02020503050405090304"/>
              </a:rPr>
              <a:t>4. IDE/Editor:</a:t>
            </a:r>
            <a:r>
              <a:rPr lang="en-US" sz="2250">
                <a:solidFill>
                  <a:srgbClr val="000000"/>
                </a:solidFill>
                <a:latin typeface="Times New Roman" panose="02020503050405090304"/>
                <a:ea typeface="Times New Roman" panose="02020503050405090304"/>
                <a:cs typeface="Times New Roman" panose="02020503050405090304"/>
                <a:sym typeface="Times New Roman" panose="02020503050405090304"/>
              </a:rPr>
              <a:t> Jupyter Notebook / PyCharm / VS Code</a:t>
            </a:r>
            <a:endParaRPr lang="en-US" sz="2250">
              <a:solidFill>
                <a:srgbClr val="000000"/>
              </a:solidFill>
              <a:latin typeface="Times New Roman" panose="02020503050405090304"/>
              <a:ea typeface="Times New Roman" panose="02020503050405090304"/>
              <a:cs typeface="Times New Roman" panose="02020503050405090304"/>
              <a:sym typeface="Times New Roman" panose="02020503050405090304"/>
            </a:endParaRPr>
          </a:p>
          <a:p>
            <a:pPr marL="407035" lvl="1" indent="-203835" algn="just">
              <a:lnSpc>
                <a:spcPts val="4050"/>
              </a:lnSpc>
            </a:pPr>
            <a:r>
              <a:rPr lang="en-US" sz="2250" b="1">
                <a:solidFill>
                  <a:srgbClr val="000000"/>
                </a:solidFill>
                <a:latin typeface="Calibri (MS) Bold"/>
                <a:ea typeface="Calibri (MS) Bold"/>
                <a:cs typeface="Calibri (MS) Bold"/>
                <a:sym typeface="Calibri (MS) Bold"/>
              </a:rPr>
              <a:t>5. Data Source:</a:t>
            </a:r>
            <a:r>
              <a:rPr lang="en-US" sz="2250">
                <a:solidFill>
                  <a:srgbClr val="000000"/>
                </a:solidFill>
                <a:latin typeface="Calibri (MS)" panose="020F0502020204030204"/>
                <a:ea typeface="Calibri (MS)" panose="020F0502020204030204"/>
                <a:cs typeface="Calibri (MS)" panose="020F0502020204030204"/>
                <a:sym typeface="Calibri (MS)" panose="020F0502020204030204"/>
              </a:rPr>
              <a:t> Kaggle EyePACS Dataset (Retinal Fundus Images)</a:t>
            </a:r>
            <a:endParaRPr lang="en-US" sz="2250">
              <a:solidFill>
                <a:srgbClr val="000000"/>
              </a:solidFill>
              <a:latin typeface="Calibri (MS)" panose="020F0502020204030204"/>
              <a:ea typeface="Calibri (MS)" panose="020F0502020204030204"/>
              <a:cs typeface="Calibri (MS)" panose="020F0502020204030204"/>
              <a:sym typeface="Calibri (MS)" panose="020F0502020204030204"/>
            </a:endParaRPr>
          </a:p>
          <a:p>
            <a:pPr marL="407035" lvl="1" indent="-203835" algn="just">
              <a:lnSpc>
                <a:spcPts val="4050"/>
              </a:lnSpc>
              <a:buFont typeface="Arial" panose="020B0604020202090204"/>
              <a:buChar char="•"/>
            </a:pPr>
            <a:r>
              <a:rPr lang="en-US" sz="2250" b="1">
                <a:solidFill>
                  <a:srgbClr val="000000"/>
                </a:solidFill>
                <a:latin typeface="Times New Roman Bold" panose="02020503050405090304"/>
                <a:ea typeface="Times New Roman Bold" panose="02020503050405090304"/>
                <a:cs typeface="Times New Roman Bold" panose="02020503050405090304"/>
                <a:sym typeface="Times New Roman Bold" panose="02020503050405090304"/>
              </a:rPr>
              <a:t>Hardware Specifications</a:t>
            </a:r>
            <a:endParaRPr lang="en-US" sz="2250" b="1">
              <a:solidFill>
                <a:srgbClr val="000000"/>
              </a:solidFill>
              <a:latin typeface="Times New Roman Bold" panose="02020503050405090304"/>
              <a:ea typeface="Times New Roman Bold" panose="02020503050405090304"/>
              <a:cs typeface="Times New Roman Bold" panose="02020503050405090304"/>
              <a:sym typeface="Times New Roman Bold" panose="02020503050405090304"/>
            </a:endParaRPr>
          </a:p>
          <a:p>
            <a:pPr marL="407035" lvl="1" indent="-203835" algn="just">
              <a:lnSpc>
                <a:spcPts val="4050"/>
              </a:lnSpc>
            </a:pPr>
            <a:r>
              <a:rPr lang="en-US" sz="2250" b="1">
                <a:solidFill>
                  <a:srgbClr val="000000"/>
                </a:solidFill>
                <a:latin typeface="Times New Roman Bold" panose="02020503050405090304"/>
                <a:ea typeface="Times New Roman Bold" panose="02020503050405090304"/>
                <a:cs typeface="Times New Roman Bold" panose="02020503050405090304"/>
                <a:sym typeface="Times New Roman Bold" panose="02020503050405090304"/>
              </a:rPr>
              <a:t>1. Processor:</a:t>
            </a:r>
            <a:r>
              <a:rPr lang="en-US" sz="2250">
                <a:solidFill>
                  <a:srgbClr val="000000"/>
                </a:solidFill>
                <a:latin typeface="Times New Roman" panose="02020503050405090304"/>
                <a:ea typeface="Times New Roman" panose="02020503050405090304"/>
                <a:cs typeface="Times New Roman" panose="02020503050405090304"/>
                <a:sym typeface="Times New Roman" panose="02020503050405090304"/>
              </a:rPr>
              <a:t> Apple M1 / M1 Pro / M2 / M3 (or Intel i5/i7 Mac equivalents)</a:t>
            </a:r>
            <a:endParaRPr lang="en-US" sz="2250">
              <a:solidFill>
                <a:srgbClr val="000000"/>
              </a:solidFill>
              <a:latin typeface="Times New Roman" panose="02020503050405090304"/>
              <a:ea typeface="Times New Roman" panose="02020503050405090304"/>
              <a:cs typeface="Times New Roman" panose="02020503050405090304"/>
              <a:sym typeface="Times New Roman" panose="02020503050405090304"/>
            </a:endParaRPr>
          </a:p>
          <a:p>
            <a:pPr marL="407035" lvl="1" indent="-203835" algn="just">
              <a:lnSpc>
                <a:spcPts val="4050"/>
              </a:lnSpc>
            </a:pPr>
            <a:r>
              <a:rPr lang="en-US" sz="2250" b="1">
                <a:solidFill>
                  <a:srgbClr val="000000"/>
                </a:solidFill>
                <a:latin typeface="Times New Roman Bold" panose="02020503050405090304"/>
                <a:ea typeface="Times New Roman Bold" panose="02020503050405090304"/>
                <a:cs typeface="Times New Roman Bold" panose="02020503050405090304"/>
                <a:sym typeface="Times New Roman Bold" panose="02020503050405090304"/>
              </a:rPr>
              <a:t>2. RAM:</a:t>
            </a:r>
            <a:r>
              <a:rPr lang="en-US" sz="2250">
                <a:solidFill>
                  <a:srgbClr val="000000"/>
                </a:solidFill>
                <a:latin typeface="Times New Roman" panose="02020503050405090304"/>
                <a:ea typeface="Times New Roman" panose="02020503050405090304"/>
                <a:cs typeface="Times New Roman" panose="02020503050405090304"/>
                <a:sym typeface="Times New Roman" panose="02020503050405090304"/>
              </a:rPr>
              <a:t> 16 GB Unified Memory</a:t>
            </a:r>
            <a:endParaRPr lang="en-US" sz="2250">
              <a:solidFill>
                <a:srgbClr val="000000"/>
              </a:solidFill>
              <a:latin typeface="Times New Roman" panose="02020503050405090304"/>
              <a:ea typeface="Times New Roman" panose="02020503050405090304"/>
              <a:cs typeface="Times New Roman" panose="02020503050405090304"/>
              <a:sym typeface="Times New Roman" panose="02020503050405090304"/>
            </a:endParaRPr>
          </a:p>
          <a:p>
            <a:pPr marL="407035" lvl="1" indent="-203835" algn="just">
              <a:lnSpc>
                <a:spcPts val="4050"/>
              </a:lnSpc>
            </a:pPr>
            <a:r>
              <a:rPr lang="en-US" sz="2250" b="1">
                <a:solidFill>
                  <a:srgbClr val="000000"/>
                </a:solidFill>
                <a:latin typeface="Times New Roman Bold" panose="02020503050405090304"/>
                <a:ea typeface="Times New Roman Bold" panose="02020503050405090304"/>
                <a:cs typeface="Times New Roman Bold" panose="02020503050405090304"/>
                <a:sym typeface="Times New Roman Bold" panose="02020503050405090304"/>
              </a:rPr>
              <a:t>3. Storage:</a:t>
            </a:r>
            <a:r>
              <a:rPr lang="en-US" sz="2250">
                <a:solidFill>
                  <a:srgbClr val="000000"/>
                </a:solidFill>
                <a:latin typeface="Times New Roman" panose="02020503050405090304"/>
                <a:ea typeface="Times New Roman" panose="02020503050405090304"/>
                <a:cs typeface="Times New Roman" panose="02020503050405090304"/>
                <a:sym typeface="Times New Roman" panose="02020503050405090304"/>
              </a:rPr>
              <a:t> 512 GB SSD</a:t>
            </a:r>
            <a:endParaRPr lang="en-US" sz="2250">
              <a:solidFill>
                <a:srgbClr val="000000"/>
              </a:solidFill>
              <a:latin typeface="Times New Roman" panose="02020503050405090304"/>
              <a:ea typeface="Times New Roman" panose="02020503050405090304"/>
              <a:cs typeface="Times New Roman" panose="02020503050405090304"/>
              <a:sym typeface="Times New Roman" panose="02020503050405090304"/>
            </a:endParaRPr>
          </a:p>
          <a:p>
            <a:pPr marL="407035" lvl="1" indent="-203835" algn="just">
              <a:lnSpc>
                <a:spcPts val="4050"/>
              </a:lnSpc>
            </a:pPr>
            <a:r>
              <a:rPr lang="en-US" sz="2250" b="1">
                <a:solidFill>
                  <a:srgbClr val="000000"/>
                </a:solidFill>
                <a:latin typeface="Times New Roman Bold" panose="02020503050405090304"/>
                <a:ea typeface="Times New Roman Bold" panose="02020503050405090304"/>
                <a:cs typeface="Times New Roman Bold" panose="02020503050405090304"/>
                <a:sym typeface="Times New Roman Bold" panose="02020503050405090304"/>
              </a:rPr>
              <a:t>4.GPU(Optional):</a:t>
            </a:r>
            <a:r>
              <a:rPr lang="en-US" sz="2250">
                <a:solidFill>
                  <a:srgbClr val="000000"/>
                </a:solidFill>
                <a:latin typeface="Times New Roman" panose="02020503050405090304"/>
                <a:ea typeface="Times New Roman" panose="02020503050405090304"/>
                <a:cs typeface="Times New Roman" panose="02020503050405090304"/>
                <a:sym typeface="Times New Roman" panose="02020503050405090304"/>
              </a:rPr>
              <a:t> Apple Silicon Integrated GPU (sufficient for most ML tasks)</a:t>
            </a:r>
            <a:endParaRPr lang="en-US" sz="2250">
              <a:solidFill>
                <a:srgbClr val="000000"/>
              </a:solidFill>
              <a:latin typeface="Times New Roman" panose="02020503050405090304"/>
              <a:ea typeface="Times New Roman" panose="02020503050405090304"/>
              <a:cs typeface="Times New Roman" panose="02020503050405090304"/>
              <a:sym typeface="Times New Roman" panose="02020503050405090304"/>
            </a:endParaRPr>
          </a:p>
          <a:p>
            <a:pPr marL="407035" lvl="1" indent="-203835" algn="just">
              <a:lnSpc>
                <a:spcPts val="4050"/>
              </a:lnSpc>
            </a:pPr>
            <a:r>
              <a:rPr lang="en-US" sz="2250" b="1">
                <a:solidFill>
                  <a:srgbClr val="000000"/>
                </a:solidFill>
                <a:latin typeface="Times New Roman Bold" panose="02020503050405090304"/>
                <a:ea typeface="Times New Roman Bold" panose="02020503050405090304"/>
                <a:cs typeface="Times New Roman Bold" panose="02020503050405090304"/>
                <a:sym typeface="Times New Roman Bold" panose="02020503050405090304"/>
              </a:rPr>
              <a:t>5. Other:</a:t>
            </a:r>
            <a:r>
              <a:rPr lang="en-US" sz="2250">
                <a:solidFill>
                  <a:srgbClr val="000000"/>
                </a:solidFill>
                <a:latin typeface="Times New Roman" panose="02020503050405090304"/>
                <a:ea typeface="Times New Roman" panose="02020503050405090304"/>
                <a:cs typeface="Times New Roman" panose="02020503050405090304"/>
                <a:sym typeface="Times New Roman" panose="02020503050405090304"/>
              </a:rPr>
              <a:t> High-speed internet for dataset access and model training</a:t>
            </a:r>
            <a:endParaRPr lang="en-US" sz="2250">
              <a:solidFill>
                <a:srgbClr val="000000"/>
              </a:solidFill>
              <a:latin typeface="Times New Roman" panose="02020503050405090304"/>
              <a:ea typeface="Times New Roman" panose="02020503050405090304"/>
              <a:cs typeface="Times New Roman" panose="02020503050405090304"/>
              <a:sym typeface="Times New Roman" panose="02020503050405090304"/>
            </a:endParaRPr>
          </a:p>
          <a:p>
            <a:pPr marL="407035" lvl="1" indent="-203835" algn="l">
              <a:lnSpc>
                <a:spcPts val="2430"/>
              </a:lnSpc>
            </a:pPr>
          </a:p>
        </p:txBody>
      </p:sp>
      <p:grpSp>
        <p:nvGrpSpPr>
          <p:cNvPr id="6" name="Group 6"/>
          <p:cNvGrpSpPr/>
          <p:nvPr/>
        </p:nvGrpSpPr>
        <p:grpSpPr>
          <a:xfrm rot="0">
            <a:off x="12915900" y="9534525"/>
            <a:ext cx="4114800" cy="547688"/>
            <a:chOff x="0" y="0"/>
            <a:chExt cx="5486400" cy="730250"/>
          </a:xfrm>
        </p:grpSpPr>
        <p:sp>
          <p:nvSpPr>
            <p:cNvPr id="7" name="Freeform 7"/>
            <p:cNvSpPr/>
            <p:nvPr/>
          </p:nvSpPr>
          <p:spPr>
            <a:xfrm>
              <a:off x="0" y="0"/>
              <a:ext cx="5486400" cy="730250"/>
            </a:xfrm>
            <a:custGeom>
              <a:avLst/>
              <a:gdLst/>
              <a:ahLst/>
              <a:cxnLst/>
              <a:rect l="l" t="t" r="r" b="b"/>
              <a:pathLst>
                <a:path w="5486400" h="730250">
                  <a:moveTo>
                    <a:pt x="0" y="0"/>
                  </a:moveTo>
                  <a:lnTo>
                    <a:pt x="5486400" y="0"/>
                  </a:lnTo>
                  <a:lnTo>
                    <a:pt x="5486400" y="730250"/>
                  </a:lnTo>
                  <a:lnTo>
                    <a:pt x="0" y="730250"/>
                  </a:lnTo>
                  <a:close/>
                </a:path>
              </a:pathLst>
            </a:custGeom>
          </p:spPr>
        </p:sp>
        <p:sp>
          <p:nvSpPr>
            <p:cNvPr id="8" name="TextBox 8"/>
            <p:cNvSpPr txBox="1"/>
            <p:nvPr/>
          </p:nvSpPr>
          <p:spPr>
            <a:xfrm>
              <a:off x="0" y="-19050"/>
              <a:ext cx="5486400" cy="749300"/>
            </a:xfrm>
            <a:prstGeom prst="rect">
              <a:avLst/>
            </a:prstGeom>
          </p:spPr>
          <p:txBody>
            <a:bodyPr lIns="0" tIns="0" rIns="0" bIns="0" rtlCol="0" anchor="ctr"/>
            <a:lstStyle/>
            <a:p>
              <a:pPr algn="r">
                <a:lnSpc>
                  <a:spcPts val="2160"/>
                </a:lnSpc>
              </a:pPr>
              <a:r>
                <a:rPr lang="en-US" sz="1800">
                  <a:solidFill>
                    <a:srgbClr val="898989"/>
                  </a:solidFill>
                  <a:latin typeface="Times New Roman" panose="02020503050405090304"/>
                  <a:ea typeface="Times New Roman" panose="02020503050405090304"/>
                  <a:cs typeface="Times New Roman" panose="02020503050405090304"/>
                  <a:sym typeface="Times New Roman" panose="02020503050405090304"/>
                </a:rPr>
                <a:t>14</a:t>
              </a:r>
              <a:endParaRPr lang="en-US" sz="1800">
                <a:solidFill>
                  <a:srgbClr val="898989"/>
                </a:solidFill>
                <a:latin typeface="Times New Roman" panose="02020503050405090304"/>
                <a:ea typeface="Times New Roman" panose="02020503050405090304"/>
                <a:cs typeface="Times New Roman" panose="02020503050405090304"/>
                <a:sym typeface="Times New Roman" panose="02020503050405090304"/>
              </a:endParaRPr>
            </a:p>
          </p:txBody>
        </p:sp>
      </p:grpSp>
      <p:sp>
        <p:nvSpPr>
          <p:cNvPr id="9" name="Freeform 9"/>
          <p:cNvSpPr/>
          <p:nvPr/>
        </p:nvSpPr>
        <p:spPr>
          <a:xfrm>
            <a:off x="210190" y="272505"/>
            <a:ext cx="4353228" cy="756195"/>
          </a:xfrm>
          <a:custGeom>
            <a:avLst/>
            <a:gdLst/>
            <a:ahLst/>
            <a:cxnLst/>
            <a:rect l="l" t="t" r="r" b="b"/>
            <a:pathLst>
              <a:path w="4353228" h="756195">
                <a:moveTo>
                  <a:pt x="0" y="0"/>
                </a:moveTo>
                <a:lnTo>
                  <a:pt x="4353228" y="0"/>
                </a:lnTo>
                <a:lnTo>
                  <a:pt x="4353228" y="756195"/>
                </a:lnTo>
                <a:lnTo>
                  <a:pt x="0" y="756195"/>
                </a:lnTo>
                <a:lnTo>
                  <a:pt x="0" y="0"/>
                </a:lnTo>
                <a:close/>
              </a:path>
            </a:pathLst>
          </a:custGeom>
          <a:blipFill>
            <a:blip r:embed="rId1"/>
            <a:stretch>
              <a:fillRect/>
            </a:stretch>
          </a:blipFill>
        </p:spPr>
      </p:sp>
      <p:grpSp>
        <p:nvGrpSpPr>
          <p:cNvPr id="10" name="Group 10"/>
          <p:cNvGrpSpPr/>
          <p:nvPr/>
        </p:nvGrpSpPr>
        <p:grpSpPr>
          <a:xfrm rot="0">
            <a:off x="6057900" y="9534525"/>
            <a:ext cx="6172200" cy="547688"/>
            <a:chOff x="0" y="0"/>
            <a:chExt cx="8229600" cy="730250"/>
          </a:xfrm>
        </p:grpSpPr>
        <p:sp>
          <p:nvSpPr>
            <p:cNvPr id="11" name="Freeform 11"/>
            <p:cNvSpPr/>
            <p:nvPr/>
          </p:nvSpPr>
          <p:spPr>
            <a:xfrm>
              <a:off x="0" y="0"/>
              <a:ext cx="8229600" cy="730250"/>
            </a:xfrm>
            <a:custGeom>
              <a:avLst/>
              <a:gdLst/>
              <a:ahLst/>
              <a:cxnLst/>
              <a:rect l="l" t="t" r="r" b="b"/>
              <a:pathLst>
                <a:path w="8229600" h="730250">
                  <a:moveTo>
                    <a:pt x="0" y="0"/>
                  </a:moveTo>
                  <a:lnTo>
                    <a:pt x="8229600" y="0"/>
                  </a:lnTo>
                  <a:lnTo>
                    <a:pt x="8229600" y="730250"/>
                  </a:lnTo>
                  <a:lnTo>
                    <a:pt x="0" y="730250"/>
                  </a:lnTo>
                  <a:close/>
                </a:path>
              </a:pathLst>
            </a:custGeom>
          </p:spPr>
        </p:sp>
        <p:sp>
          <p:nvSpPr>
            <p:cNvPr id="12" name="TextBox 12"/>
            <p:cNvSpPr txBox="1"/>
            <p:nvPr/>
          </p:nvSpPr>
          <p:spPr>
            <a:xfrm>
              <a:off x="0" y="-19050"/>
              <a:ext cx="8229600" cy="749300"/>
            </a:xfrm>
            <a:prstGeom prst="rect">
              <a:avLst/>
            </a:prstGeom>
          </p:spPr>
          <p:txBody>
            <a:bodyPr lIns="0" tIns="0" rIns="0" bIns="0" rtlCol="0" anchor="ctr"/>
            <a:lstStyle/>
            <a:p>
              <a:pPr algn="ctr">
                <a:lnSpc>
                  <a:spcPts val="2160"/>
                </a:lnSpc>
              </a:pPr>
              <a:r>
                <a:rPr lang="en-US" sz="1800">
                  <a:solidFill>
                    <a:srgbClr val="898989"/>
                  </a:solidFill>
                  <a:latin typeface="Times New Roman" panose="02020503050405090304"/>
                  <a:ea typeface="Times New Roman" panose="02020503050405090304"/>
                  <a:cs typeface="Times New Roman" panose="02020503050405090304"/>
                  <a:sym typeface="Times New Roman" panose="02020503050405090304"/>
                </a:rPr>
                <a:t>Review No.2         Batch No. CG4          Department of CSE</a:t>
              </a:r>
              <a:endParaRPr lang="en-US" sz="1800">
                <a:solidFill>
                  <a:srgbClr val="898989"/>
                </a:solidFill>
                <a:latin typeface="Times New Roman" panose="02020503050405090304"/>
                <a:ea typeface="Times New Roman" panose="02020503050405090304"/>
                <a:cs typeface="Times New Roman" panose="02020503050405090304"/>
                <a:sym typeface="Times New Roman" panose="02020503050405090304"/>
              </a:endParaRPr>
            </a:p>
          </p:txBody>
        </p:sp>
      </p:grpSp>
      <p:grpSp>
        <p:nvGrpSpPr>
          <p:cNvPr id="13" name="Group 13"/>
          <p:cNvGrpSpPr/>
          <p:nvPr/>
        </p:nvGrpSpPr>
        <p:grpSpPr>
          <a:xfrm rot="0">
            <a:off x="1257300" y="9534525"/>
            <a:ext cx="4114800" cy="547688"/>
            <a:chOff x="0" y="0"/>
            <a:chExt cx="5486400" cy="730250"/>
          </a:xfrm>
        </p:grpSpPr>
        <p:sp>
          <p:nvSpPr>
            <p:cNvPr id="14" name="Freeform 14"/>
            <p:cNvSpPr/>
            <p:nvPr/>
          </p:nvSpPr>
          <p:spPr>
            <a:xfrm>
              <a:off x="0" y="0"/>
              <a:ext cx="5486400" cy="730250"/>
            </a:xfrm>
            <a:custGeom>
              <a:avLst/>
              <a:gdLst/>
              <a:ahLst/>
              <a:cxnLst/>
              <a:rect l="l" t="t" r="r" b="b"/>
              <a:pathLst>
                <a:path w="5486400" h="730250">
                  <a:moveTo>
                    <a:pt x="0" y="0"/>
                  </a:moveTo>
                  <a:lnTo>
                    <a:pt x="5486400" y="0"/>
                  </a:lnTo>
                  <a:lnTo>
                    <a:pt x="5486400" y="730250"/>
                  </a:lnTo>
                  <a:lnTo>
                    <a:pt x="0" y="730250"/>
                  </a:lnTo>
                  <a:close/>
                </a:path>
              </a:pathLst>
            </a:custGeom>
          </p:spPr>
        </p:sp>
        <p:sp>
          <p:nvSpPr>
            <p:cNvPr id="15" name="TextBox 15"/>
            <p:cNvSpPr txBox="1"/>
            <p:nvPr/>
          </p:nvSpPr>
          <p:spPr>
            <a:xfrm>
              <a:off x="0" y="-19050"/>
              <a:ext cx="5486400" cy="749300"/>
            </a:xfrm>
            <a:prstGeom prst="rect">
              <a:avLst/>
            </a:prstGeom>
          </p:spPr>
          <p:txBody>
            <a:bodyPr lIns="0" tIns="0" rIns="0" bIns="0" rtlCol="0" anchor="ctr"/>
            <a:lstStyle/>
            <a:p>
              <a:pPr algn="l">
                <a:lnSpc>
                  <a:spcPts val="2160"/>
                </a:lnSpc>
              </a:pPr>
              <a:r>
                <a:rPr lang="en-US" sz="1800">
                  <a:solidFill>
                    <a:srgbClr val="898989"/>
                  </a:solidFill>
                  <a:latin typeface="Times New Roman" panose="02020503050405090304"/>
                  <a:ea typeface="Times New Roman" panose="02020503050405090304"/>
                  <a:cs typeface="Times New Roman" panose="02020503050405090304"/>
                  <a:sym typeface="Times New Roman" panose="02020503050405090304"/>
                </a:rPr>
                <a:t>05</a:t>
              </a:r>
              <a:r>
                <a:rPr lang="en-US" sz="1800">
                  <a:solidFill>
                    <a:srgbClr val="898989"/>
                  </a:solidFill>
                  <a:latin typeface="Times New Roman" panose="02020503050405090304"/>
                  <a:ea typeface="Times New Roman" panose="02020503050405090304"/>
                  <a:cs typeface="Times New Roman" panose="02020503050405090304"/>
                  <a:sym typeface="Times New Roman" panose="02020503050405090304"/>
                </a:rPr>
                <a:t>-12-2025</a:t>
              </a:r>
              <a:endParaRPr lang="en-US" sz="1800">
                <a:solidFill>
                  <a:srgbClr val="898989"/>
                </a:solidFill>
                <a:latin typeface="Times New Roman" panose="02020503050405090304"/>
                <a:ea typeface="Times New Roman" panose="02020503050405090304"/>
                <a:cs typeface="Times New Roman" panose="02020503050405090304"/>
                <a:sym typeface="Times New Roman" panose="02020503050405090304"/>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0">
            <a:off x="390194" y="272505"/>
            <a:ext cx="17583821" cy="2285919"/>
            <a:chOff x="0" y="0"/>
            <a:chExt cx="22888154" cy="2975489"/>
          </a:xfrm>
        </p:grpSpPr>
        <p:sp>
          <p:nvSpPr>
            <p:cNvPr id="3" name="Freeform 3"/>
            <p:cNvSpPr/>
            <p:nvPr/>
          </p:nvSpPr>
          <p:spPr>
            <a:xfrm>
              <a:off x="0" y="0"/>
              <a:ext cx="22888155" cy="2975489"/>
            </a:xfrm>
            <a:custGeom>
              <a:avLst/>
              <a:gdLst/>
              <a:ahLst/>
              <a:cxnLst/>
              <a:rect l="l" t="t" r="r" b="b"/>
              <a:pathLst>
                <a:path w="22888155" h="2975489">
                  <a:moveTo>
                    <a:pt x="0" y="0"/>
                  </a:moveTo>
                  <a:lnTo>
                    <a:pt x="22888155" y="0"/>
                  </a:lnTo>
                  <a:lnTo>
                    <a:pt x="22888155" y="2975489"/>
                  </a:lnTo>
                  <a:lnTo>
                    <a:pt x="0" y="2975489"/>
                  </a:lnTo>
                  <a:close/>
                </a:path>
              </a:pathLst>
            </a:custGeom>
          </p:spPr>
        </p:sp>
        <p:sp>
          <p:nvSpPr>
            <p:cNvPr id="4" name="TextBox 4"/>
            <p:cNvSpPr txBox="1"/>
            <p:nvPr/>
          </p:nvSpPr>
          <p:spPr>
            <a:xfrm>
              <a:off x="0" y="28575"/>
              <a:ext cx="22888154" cy="2946914"/>
            </a:xfrm>
            <a:prstGeom prst="rect">
              <a:avLst/>
            </a:prstGeom>
          </p:spPr>
          <p:txBody>
            <a:bodyPr lIns="0" tIns="0" rIns="0" bIns="0" rtlCol="0" anchor="ctr"/>
            <a:lstStyle/>
            <a:p>
              <a:pPr algn="ctr">
                <a:lnSpc>
                  <a:spcPts val="6050"/>
                </a:lnSpc>
              </a:pPr>
              <a:r>
                <a:rPr lang="en-US" sz="5600" b="1">
                  <a:solidFill>
                    <a:srgbClr val="000000"/>
                  </a:solidFill>
                  <a:latin typeface="Times New Roman Bold" panose="02020503050405090304"/>
                  <a:ea typeface="Times New Roman Bold" panose="02020503050405090304"/>
                  <a:cs typeface="Times New Roman Bold" panose="02020503050405090304"/>
                  <a:sym typeface="Times New Roman Bold" panose="02020503050405090304"/>
                </a:rPr>
                <a:t>IMPLEMENTATION (PRE-PROCESSING CODE)</a:t>
              </a:r>
              <a:endParaRPr lang="en-US" sz="5600" b="1">
                <a:solidFill>
                  <a:srgbClr val="000000"/>
                </a:solidFill>
                <a:latin typeface="Times New Roman Bold" panose="02020503050405090304"/>
                <a:ea typeface="Times New Roman Bold" panose="02020503050405090304"/>
                <a:cs typeface="Times New Roman Bold" panose="02020503050405090304"/>
                <a:sym typeface="Times New Roman Bold" panose="02020503050405090304"/>
              </a:endParaRPr>
            </a:p>
          </p:txBody>
        </p:sp>
      </p:grpSp>
      <p:grpSp>
        <p:nvGrpSpPr>
          <p:cNvPr id="5" name="Group 5"/>
          <p:cNvGrpSpPr/>
          <p:nvPr/>
        </p:nvGrpSpPr>
        <p:grpSpPr>
          <a:xfrm rot="0">
            <a:off x="12915900" y="9534525"/>
            <a:ext cx="4114800" cy="547688"/>
            <a:chOff x="0" y="0"/>
            <a:chExt cx="5486400" cy="730250"/>
          </a:xfrm>
        </p:grpSpPr>
        <p:sp>
          <p:nvSpPr>
            <p:cNvPr id="6" name="Freeform 6"/>
            <p:cNvSpPr/>
            <p:nvPr/>
          </p:nvSpPr>
          <p:spPr>
            <a:xfrm>
              <a:off x="0" y="0"/>
              <a:ext cx="5486400" cy="730250"/>
            </a:xfrm>
            <a:custGeom>
              <a:avLst/>
              <a:gdLst/>
              <a:ahLst/>
              <a:cxnLst/>
              <a:rect l="l" t="t" r="r" b="b"/>
              <a:pathLst>
                <a:path w="5486400" h="730250">
                  <a:moveTo>
                    <a:pt x="0" y="0"/>
                  </a:moveTo>
                  <a:lnTo>
                    <a:pt x="5486400" y="0"/>
                  </a:lnTo>
                  <a:lnTo>
                    <a:pt x="5486400" y="730250"/>
                  </a:lnTo>
                  <a:lnTo>
                    <a:pt x="0" y="730250"/>
                  </a:lnTo>
                  <a:close/>
                </a:path>
              </a:pathLst>
            </a:custGeom>
          </p:spPr>
        </p:sp>
        <p:sp>
          <p:nvSpPr>
            <p:cNvPr id="7" name="TextBox 7"/>
            <p:cNvSpPr txBox="1"/>
            <p:nvPr/>
          </p:nvSpPr>
          <p:spPr>
            <a:xfrm>
              <a:off x="0" y="-19050"/>
              <a:ext cx="5486400" cy="749300"/>
            </a:xfrm>
            <a:prstGeom prst="rect">
              <a:avLst/>
            </a:prstGeom>
          </p:spPr>
          <p:txBody>
            <a:bodyPr lIns="0" tIns="0" rIns="0" bIns="0" rtlCol="0" anchor="ctr"/>
            <a:lstStyle/>
            <a:p>
              <a:pPr algn="r">
                <a:lnSpc>
                  <a:spcPts val="2160"/>
                </a:lnSpc>
              </a:pPr>
              <a:r>
                <a:rPr lang="en-US" sz="1800">
                  <a:solidFill>
                    <a:srgbClr val="898989"/>
                  </a:solidFill>
                  <a:latin typeface="Times New Roman" panose="02020503050405090304"/>
                  <a:ea typeface="Times New Roman" panose="02020503050405090304"/>
                  <a:cs typeface="Times New Roman" panose="02020503050405090304"/>
                  <a:sym typeface="Times New Roman" panose="02020503050405090304"/>
                </a:rPr>
                <a:t>14</a:t>
              </a:r>
              <a:endParaRPr lang="en-US" sz="1800">
                <a:solidFill>
                  <a:srgbClr val="898989"/>
                </a:solidFill>
                <a:latin typeface="Times New Roman" panose="02020503050405090304"/>
                <a:ea typeface="Times New Roman" panose="02020503050405090304"/>
                <a:cs typeface="Times New Roman" panose="02020503050405090304"/>
                <a:sym typeface="Times New Roman" panose="02020503050405090304"/>
              </a:endParaRPr>
            </a:p>
          </p:txBody>
        </p:sp>
      </p:grpSp>
      <p:sp>
        <p:nvSpPr>
          <p:cNvPr id="8" name="Freeform 8"/>
          <p:cNvSpPr/>
          <p:nvPr/>
        </p:nvSpPr>
        <p:spPr>
          <a:xfrm>
            <a:off x="210190" y="272505"/>
            <a:ext cx="4353228" cy="756195"/>
          </a:xfrm>
          <a:custGeom>
            <a:avLst/>
            <a:gdLst/>
            <a:ahLst/>
            <a:cxnLst/>
            <a:rect l="l" t="t" r="r" b="b"/>
            <a:pathLst>
              <a:path w="4353228" h="756195">
                <a:moveTo>
                  <a:pt x="0" y="0"/>
                </a:moveTo>
                <a:lnTo>
                  <a:pt x="4353228" y="0"/>
                </a:lnTo>
                <a:lnTo>
                  <a:pt x="4353228" y="756195"/>
                </a:lnTo>
                <a:lnTo>
                  <a:pt x="0" y="756195"/>
                </a:lnTo>
                <a:lnTo>
                  <a:pt x="0" y="0"/>
                </a:lnTo>
                <a:close/>
              </a:path>
            </a:pathLst>
          </a:custGeom>
          <a:blipFill>
            <a:blip r:embed="rId1"/>
            <a:stretch>
              <a:fillRect/>
            </a:stretch>
          </a:blipFill>
        </p:spPr>
      </p:sp>
      <p:sp>
        <p:nvSpPr>
          <p:cNvPr id="9" name="TextBox 9"/>
          <p:cNvSpPr txBox="1"/>
          <p:nvPr/>
        </p:nvSpPr>
        <p:spPr>
          <a:xfrm>
            <a:off x="390194" y="1810703"/>
            <a:ext cx="8346449" cy="7723822"/>
          </a:xfrm>
          <a:prstGeom prst="rect">
            <a:avLst/>
          </a:prstGeom>
        </p:spPr>
        <p:txBody>
          <a:bodyPr lIns="0" tIns="0" rIns="0" bIns="0" rtlCol="0" anchor="t">
            <a:spAutoFit/>
          </a:bodyPr>
          <a:lstStyle/>
          <a:p>
            <a:pPr algn="l">
              <a:lnSpc>
                <a:spcPts val="2150"/>
              </a:lnSpc>
            </a:pPr>
            <a:r>
              <a:rPr lang="en-US" sz="1535" b="1">
                <a:solidFill>
                  <a:srgbClr val="000000"/>
                </a:solidFill>
                <a:latin typeface="Canva Sans Bold"/>
                <a:ea typeface="Canva Sans Bold"/>
                <a:cs typeface="Canva Sans Bold"/>
                <a:sym typeface="Canva Sans Bold"/>
              </a:rPr>
              <a:t>import pandas as pd</a:t>
            </a:r>
            <a:endParaRPr lang="en-US" sz="1535" b="1">
              <a:solidFill>
                <a:srgbClr val="000000"/>
              </a:solidFill>
              <a:latin typeface="Canva Sans Bold"/>
              <a:ea typeface="Canva Sans Bold"/>
              <a:cs typeface="Canva Sans Bold"/>
              <a:sym typeface="Canva Sans Bold"/>
            </a:endParaRPr>
          </a:p>
          <a:p>
            <a:pPr algn="l">
              <a:lnSpc>
                <a:spcPts val="2150"/>
              </a:lnSpc>
            </a:pPr>
            <a:r>
              <a:rPr lang="en-US" sz="1535" b="1">
                <a:solidFill>
                  <a:srgbClr val="000000"/>
                </a:solidFill>
                <a:latin typeface="Canva Sans Bold"/>
                <a:ea typeface="Canva Sans Bold"/>
                <a:cs typeface="Canva Sans Bold"/>
                <a:sym typeface="Canva Sans Bold"/>
              </a:rPr>
              <a:t>import numpy as np</a:t>
            </a:r>
            <a:endParaRPr lang="en-US" sz="1535" b="1">
              <a:solidFill>
                <a:srgbClr val="000000"/>
              </a:solidFill>
              <a:latin typeface="Canva Sans Bold"/>
              <a:ea typeface="Canva Sans Bold"/>
              <a:cs typeface="Canva Sans Bold"/>
              <a:sym typeface="Canva Sans Bold"/>
            </a:endParaRPr>
          </a:p>
          <a:p>
            <a:pPr algn="l">
              <a:lnSpc>
                <a:spcPts val="2150"/>
              </a:lnSpc>
            </a:pPr>
            <a:r>
              <a:rPr lang="en-US" sz="1535" b="1">
                <a:solidFill>
                  <a:srgbClr val="000000"/>
                </a:solidFill>
                <a:latin typeface="Canva Sans Bold"/>
                <a:ea typeface="Canva Sans Bold"/>
                <a:cs typeface="Canva Sans Bold"/>
                <a:sym typeface="Canva Sans Bold"/>
              </a:rPr>
              <a:t>from sklearn.model_selection import train_test_split</a:t>
            </a:r>
            <a:endParaRPr lang="en-US" sz="1535" b="1">
              <a:solidFill>
                <a:srgbClr val="000000"/>
              </a:solidFill>
              <a:latin typeface="Canva Sans Bold"/>
              <a:ea typeface="Canva Sans Bold"/>
              <a:cs typeface="Canva Sans Bold"/>
              <a:sym typeface="Canva Sans Bold"/>
            </a:endParaRPr>
          </a:p>
          <a:p>
            <a:pPr algn="l">
              <a:lnSpc>
                <a:spcPts val="2150"/>
              </a:lnSpc>
            </a:pPr>
            <a:r>
              <a:rPr lang="en-US" sz="1535" b="1">
                <a:solidFill>
                  <a:srgbClr val="000000"/>
                </a:solidFill>
                <a:latin typeface="Canva Sans Bold"/>
                <a:ea typeface="Canva Sans Bold"/>
                <a:cs typeface="Canva Sans Bold"/>
                <a:sym typeface="Canva Sans Bold"/>
              </a:rPr>
              <a:t>from sklearn.metrics import r2_score, mean_squared_error, mean_absolute_error</a:t>
            </a:r>
            <a:endParaRPr lang="en-US" sz="1535" b="1">
              <a:solidFill>
                <a:srgbClr val="000000"/>
              </a:solidFill>
              <a:latin typeface="Canva Sans Bold"/>
              <a:ea typeface="Canva Sans Bold"/>
              <a:cs typeface="Canva Sans Bold"/>
              <a:sym typeface="Canva Sans Bold"/>
            </a:endParaRPr>
          </a:p>
          <a:p>
            <a:pPr algn="l">
              <a:lnSpc>
                <a:spcPts val="2150"/>
              </a:lnSpc>
            </a:pPr>
          </a:p>
          <a:p>
            <a:pPr algn="l">
              <a:lnSpc>
                <a:spcPts val="2150"/>
              </a:lnSpc>
            </a:pPr>
          </a:p>
          <a:p>
            <a:pPr algn="l">
              <a:lnSpc>
                <a:spcPts val="2150"/>
              </a:lnSpc>
            </a:pPr>
            <a:r>
              <a:rPr lang="en-US" sz="1535" b="1">
                <a:solidFill>
                  <a:srgbClr val="000000"/>
                </a:solidFill>
                <a:latin typeface="Canva Sans Bold"/>
                <a:ea typeface="Canva Sans Bold"/>
                <a:cs typeface="Canva Sans Bold"/>
                <a:sym typeface="Canva Sans Bold"/>
              </a:rPr>
              <a:t># ---------------------</a:t>
            </a:r>
            <a:endParaRPr lang="en-US" sz="1535" b="1">
              <a:solidFill>
                <a:srgbClr val="000000"/>
              </a:solidFill>
              <a:latin typeface="Canva Sans Bold"/>
              <a:ea typeface="Canva Sans Bold"/>
              <a:cs typeface="Canva Sans Bold"/>
              <a:sym typeface="Canva Sans Bold"/>
            </a:endParaRPr>
          </a:p>
          <a:p>
            <a:pPr algn="l">
              <a:lnSpc>
                <a:spcPts val="2150"/>
              </a:lnSpc>
            </a:pPr>
            <a:r>
              <a:rPr lang="en-US" sz="1535" b="1">
                <a:solidFill>
                  <a:srgbClr val="000000"/>
                </a:solidFill>
                <a:latin typeface="Canva Sans Bold"/>
                <a:ea typeface="Canva Sans Bold"/>
                <a:cs typeface="Canva Sans Bold"/>
                <a:sym typeface="Canva Sans Bold"/>
              </a:rPr>
              <a:t># Load and Clean Data</a:t>
            </a:r>
            <a:endParaRPr lang="en-US" sz="1535" b="1">
              <a:solidFill>
                <a:srgbClr val="000000"/>
              </a:solidFill>
              <a:latin typeface="Canva Sans Bold"/>
              <a:ea typeface="Canva Sans Bold"/>
              <a:cs typeface="Canva Sans Bold"/>
              <a:sym typeface="Canva Sans Bold"/>
            </a:endParaRPr>
          </a:p>
          <a:p>
            <a:pPr algn="l">
              <a:lnSpc>
                <a:spcPts val="2150"/>
              </a:lnSpc>
            </a:pPr>
            <a:r>
              <a:rPr lang="en-US" sz="1535" b="1">
                <a:solidFill>
                  <a:srgbClr val="000000"/>
                </a:solidFill>
                <a:latin typeface="Canva Sans Bold"/>
                <a:ea typeface="Canva Sans Bold"/>
                <a:cs typeface="Canva Sans Bold"/>
                <a:sym typeface="Canva Sans Bold"/>
              </a:rPr>
              <a:t># ---------------------</a:t>
            </a:r>
            <a:endParaRPr lang="en-US" sz="1535" b="1">
              <a:solidFill>
                <a:srgbClr val="000000"/>
              </a:solidFill>
              <a:latin typeface="Canva Sans Bold"/>
              <a:ea typeface="Canva Sans Bold"/>
              <a:cs typeface="Canva Sans Bold"/>
              <a:sym typeface="Canva Sans Bold"/>
            </a:endParaRPr>
          </a:p>
          <a:p>
            <a:pPr algn="l">
              <a:lnSpc>
                <a:spcPts val="2150"/>
              </a:lnSpc>
            </a:pPr>
            <a:r>
              <a:rPr lang="en-US" sz="1535" b="1">
                <a:solidFill>
                  <a:srgbClr val="000000"/>
                </a:solidFill>
                <a:latin typeface="Canva Sans Bold"/>
                <a:ea typeface="Canva Sans Bold"/>
                <a:cs typeface="Canva Sans Bold"/>
                <a:sym typeface="Canva Sans Bold"/>
              </a:rPr>
              <a:t>df = pd.read_csv("/content/drive/MyDrive/Project/Dataset/usedcars.csv").copy()</a:t>
            </a:r>
            <a:endParaRPr lang="en-US" sz="1535" b="1">
              <a:solidFill>
                <a:srgbClr val="000000"/>
              </a:solidFill>
              <a:latin typeface="Canva Sans Bold"/>
              <a:ea typeface="Canva Sans Bold"/>
              <a:cs typeface="Canva Sans Bold"/>
              <a:sym typeface="Canva Sans Bold"/>
            </a:endParaRPr>
          </a:p>
          <a:p>
            <a:pPr algn="l">
              <a:lnSpc>
                <a:spcPts val="2150"/>
              </a:lnSpc>
            </a:pPr>
          </a:p>
          <a:p>
            <a:pPr algn="l">
              <a:lnSpc>
                <a:spcPts val="2150"/>
              </a:lnSpc>
            </a:pPr>
            <a:r>
              <a:rPr lang="en-US" sz="1535" b="1">
                <a:solidFill>
                  <a:srgbClr val="000000"/>
                </a:solidFill>
                <a:latin typeface="Canva Sans Bold"/>
                <a:ea typeface="Canva Sans Bold"/>
                <a:cs typeface="Canva Sans Bold"/>
                <a:sym typeface="Canva Sans Bold"/>
              </a:rPr>
              <a:t>df['milage'] = (</a:t>
            </a:r>
            <a:endParaRPr lang="en-US" sz="1535" b="1">
              <a:solidFill>
                <a:srgbClr val="000000"/>
              </a:solidFill>
              <a:latin typeface="Canva Sans Bold"/>
              <a:ea typeface="Canva Sans Bold"/>
              <a:cs typeface="Canva Sans Bold"/>
              <a:sym typeface="Canva Sans Bold"/>
            </a:endParaRPr>
          </a:p>
          <a:p>
            <a:pPr algn="l">
              <a:lnSpc>
                <a:spcPts val="2150"/>
              </a:lnSpc>
            </a:pPr>
            <a:r>
              <a:rPr lang="en-US" sz="1535" b="1">
                <a:solidFill>
                  <a:srgbClr val="000000"/>
                </a:solidFill>
                <a:latin typeface="Canva Sans Bold"/>
                <a:ea typeface="Canva Sans Bold"/>
                <a:cs typeface="Canva Sans Bold"/>
                <a:sym typeface="Canva Sans Bold"/>
              </a:rPr>
              <a:t> df['milage']</a:t>
            </a:r>
            <a:endParaRPr lang="en-US" sz="1535" b="1">
              <a:solidFill>
                <a:srgbClr val="000000"/>
              </a:solidFill>
              <a:latin typeface="Canva Sans Bold"/>
              <a:ea typeface="Canva Sans Bold"/>
              <a:cs typeface="Canva Sans Bold"/>
              <a:sym typeface="Canva Sans Bold"/>
            </a:endParaRPr>
          </a:p>
          <a:p>
            <a:pPr algn="l">
              <a:lnSpc>
                <a:spcPts val="2150"/>
              </a:lnSpc>
            </a:pPr>
            <a:r>
              <a:rPr lang="en-US" sz="1535" b="1">
                <a:solidFill>
                  <a:srgbClr val="000000"/>
                </a:solidFill>
                <a:latin typeface="Canva Sans Bold"/>
                <a:ea typeface="Canva Sans Bold"/>
                <a:cs typeface="Canva Sans Bold"/>
                <a:sym typeface="Canva Sans Bold"/>
              </a:rPr>
              <a:t> .str.replace('mi.', '', regex=False)</a:t>
            </a:r>
            <a:endParaRPr lang="en-US" sz="1535" b="1">
              <a:solidFill>
                <a:srgbClr val="000000"/>
              </a:solidFill>
              <a:latin typeface="Canva Sans Bold"/>
              <a:ea typeface="Canva Sans Bold"/>
              <a:cs typeface="Canva Sans Bold"/>
              <a:sym typeface="Canva Sans Bold"/>
            </a:endParaRPr>
          </a:p>
          <a:p>
            <a:pPr algn="l">
              <a:lnSpc>
                <a:spcPts val="2150"/>
              </a:lnSpc>
            </a:pPr>
            <a:r>
              <a:rPr lang="en-US" sz="1535" b="1">
                <a:solidFill>
                  <a:srgbClr val="000000"/>
                </a:solidFill>
                <a:latin typeface="Canva Sans Bold"/>
                <a:ea typeface="Canva Sans Bold"/>
                <a:cs typeface="Canva Sans Bold"/>
                <a:sym typeface="Canva Sans Bold"/>
              </a:rPr>
              <a:t> .str.replace(',', '', regex=False)</a:t>
            </a:r>
            <a:endParaRPr lang="en-US" sz="1535" b="1">
              <a:solidFill>
                <a:srgbClr val="000000"/>
              </a:solidFill>
              <a:latin typeface="Canva Sans Bold"/>
              <a:ea typeface="Canva Sans Bold"/>
              <a:cs typeface="Canva Sans Bold"/>
              <a:sym typeface="Canva Sans Bold"/>
            </a:endParaRPr>
          </a:p>
          <a:p>
            <a:pPr algn="l">
              <a:lnSpc>
                <a:spcPts val="2150"/>
              </a:lnSpc>
            </a:pPr>
            <a:r>
              <a:rPr lang="en-US" sz="1535" b="1">
                <a:solidFill>
                  <a:srgbClr val="000000"/>
                </a:solidFill>
                <a:latin typeface="Canva Sans Bold"/>
                <a:ea typeface="Canva Sans Bold"/>
                <a:cs typeface="Canva Sans Bold"/>
                <a:sym typeface="Canva Sans Bold"/>
              </a:rPr>
              <a:t> .astype(float)</a:t>
            </a:r>
            <a:endParaRPr lang="en-US" sz="1535" b="1">
              <a:solidFill>
                <a:srgbClr val="000000"/>
              </a:solidFill>
              <a:latin typeface="Canva Sans Bold"/>
              <a:ea typeface="Canva Sans Bold"/>
              <a:cs typeface="Canva Sans Bold"/>
              <a:sym typeface="Canva Sans Bold"/>
            </a:endParaRPr>
          </a:p>
          <a:p>
            <a:pPr algn="l">
              <a:lnSpc>
                <a:spcPts val="2150"/>
              </a:lnSpc>
            </a:pPr>
            <a:r>
              <a:rPr lang="en-US" sz="1535" b="1">
                <a:solidFill>
                  <a:srgbClr val="000000"/>
                </a:solidFill>
                <a:latin typeface="Canva Sans Bold"/>
                <a:ea typeface="Canva Sans Bold"/>
                <a:cs typeface="Canva Sans Bold"/>
                <a:sym typeface="Canva Sans Bold"/>
              </a:rPr>
              <a:t>)</a:t>
            </a:r>
            <a:endParaRPr lang="en-US" sz="1535" b="1">
              <a:solidFill>
                <a:srgbClr val="000000"/>
              </a:solidFill>
              <a:latin typeface="Canva Sans Bold"/>
              <a:ea typeface="Canva Sans Bold"/>
              <a:cs typeface="Canva Sans Bold"/>
              <a:sym typeface="Canva Sans Bold"/>
            </a:endParaRPr>
          </a:p>
          <a:p>
            <a:pPr algn="l">
              <a:lnSpc>
                <a:spcPts val="2150"/>
              </a:lnSpc>
            </a:pPr>
            <a:r>
              <a:rPr lang="en-US" sz="1535" b="1">
                <a:solidFill>
                  <a:srgbClr val="000000"/>
                </a:solidFill>
                <a:latin typeface="Canva Sans Bold"/>
                <a:ea typeface="Canva Sans Bold"/>
                <a:cs typeface="Canva Sans Bold"/>
                <a:sym typeface="Canva Sans Bold"/>
              </a:rPr>
              <a:t>df['</a:t>
            </a:r>
            <a:r>
              <a:rPr lang="en-US" sz="1535" b="1">
                <a:solidFill>
                  <a:srgbClr val="000000"/>
                </a:solidFill>
                <a:latin typeface="Canva Sans Bold"/>
                <a:ea typeface="Canva Sans Bold"/>
                <a:cs typeface="Canva Sans Bold"/>
                <a:sym typeface="Canva Sans Bold"/>
              </a:rPr>
              <a:t>Age'] = 2025 - df['model_year']</a:t>
            </a:r>
            <a:endParaRPr lang="en-US" sz="1535" b="1">
              <a:solidFill>
                <a:srgbClr val="000000"/>
              </a:solidFill>
              <a:latin typeface="Canva Sans Bold"/>
              <a:ea typeface="Canva Sans Bold"/>
              <a:cs typeface="Canva Sans Bold"/>
              <a:sym typeface="Canva Sans Bold"/>
            </a:endParaRPr>
          </a:p>
          <a:p>
            <a:pPr algn="l">
              <a:lnSpc>
                <a:spcPts val="2150"/>
              </a:lnSpc>
            </a:pPr>
            <a:r>
              <a:rPr lang="en-US" sz="1535" b="1">
                <a:solidFill>
                  <a:srgbClr val="000000"/>
                </a:solidFill>
                <a:latin typeface="Canva Sans Bold"/>
                <a:ea typeface="Canva Sans Bold"/>
                <a:cs typeface="Canva Sans Bold"/>
                <a:sym typeface="Canva Sans Bold"/>
              </a:rPr>
              <a:t>df['clean_title'] = df['clean_title'].fillna("Unknown")</a:t>
            </a:r>
            <a:endParaRPr lang="en-US" sz="1535" b="1">
              <a:solidFill>
                <a:srgbClr val="000000"/>
              </a:solidFill>
              <a:latin typeface="Canva Sans Bold"/>
              <a:ea typeface="Canva Sans Bold"/>
              <a:cs typeface="Canva Sans Bold"/>
              <a:sym typeface="Canva Sans Bold"/>
            </a:endParaRPr>
          </a:p>
          <a:p>
            <a:pPr algn="l">
              <a:lnSpc>
                <a:spcPts val="2150"/>
              </a:lnSpc>
            </a:pPr>
            <a:r>
              <a:rPr lang="en-US" sz="1535" b="1">
                <a:solidFill>
                  <a:srgbClr val="000000"/>
                </a:solidFill>
                <a:latin typeface="Canva Sans Bold"/>
                <a:ea typeface="Canva Sans Bold"/>
                <a:cs typeface="Canva Sans Bold"/>
                <a:sym typeface="Canva Sans Bold"/>
              </a:rPr>
              <a:t>df['accident'] = df['accident'].fillna("Unknown")</a:t>
            </a:r>
            <a:endParaRPr lang="en-US" sz="1535" b="1">
              <a:solidFill>
                <a:srgbClr val="000000"/>
              </a:solidFill>
              <a:latin typeface="Canva Sans Bold"/>
              <a:ea typeface="Canva Sans Bold"/>
              <a:cs typeface="Canva Sans Bold"/>
              <a:sym typeface="Canva Sans Bold"/>
            </a:endParaRPr>
          </a:p>
          <a:p>
            <a:pPr algn="l">
              <a:lnSpc>
                <a:spcPts val="2150"/>
              </a:lnSpc>
            </a:pPr>
            <a:r>
              <a:rPr lang="en-US" sz="1535" b="1">
                <a:solidFill>
                  <a:srgbClr val="000000"/>
                </a:solidFill>
                <a:latin typeface="Canva Sans Bold"/>
                <a:ea typeface="Canva Sans Bold"/>
                <a:cs typeface="Canva Sans Bold"/>
                <a:sym typeface="Canva Sans Bold"/>
              </a:rPr>
              <a:t>df['Is_Clean_Title'] = df['clean_title'].apply(lambda x: 1 if 'Yes' in str(x) else 0)</a:t>
            </a:r>
            <a:endParaRPr lang="en-US" sz="1535" b="1">
              <a:solidFill>
                <a:srgbClr val="000000"/>
              </a:solidFill>
              <a:latin typeface="Canva Sans Bold"/>
              <a:ea typeface="Canva Sans Bold"/>
              <a:cs typeface="Canva Sans Bold"/>
              <a:sym typeface="Canva Sans Bold"/>
            </a:endParaRPr>
          </a:p>
          <a:p>
            <a:pPr algn="l">
              <a:lnSpc>
                <a:spcPts val="2150"/>
              </a:lnSpc>
            </a:pPr>
            <a:r>
              <a:rPr lang="en-US" sz="1535" b="1">
                <a:solidFill>
                  <a:srgbClr val="000000"/>
                </a:solidFill>
                <a:latin typeface="Canva Sans Bold"/>
                <a:ea typeface="Canva Sans Bold"/>
                <a:cs typeface="Canva Sans Bold"/>
                <a:sym typeface="Canva Sans Bold"/>
              </a:rPr>
              <a:t>df['Has_Accident'] = df['accident'].apply(lambda x: 0 if 'None' in str(x) else 1)</a:t>
            </a:r>
            <a:endParaRPr lang="en-US" sz="1535" b="1">
              <a:solidFill>
                <a:srgbClr val="000000"/>
              </a:solidFill>
              <a:latin typeface="Canva Sans Bold"/>
              <a:ea typeface="Canva Sans Bold"/>
              <a:cs typeface="Canva Sans Bold"/>
              <a:sym typeface="Canva Sans Bold"/>
            </a:endParaRPr>
          </a:p>
          <a:p>
            <a:pPr algn="l">
              <a:lnSpc>
                <a:spcPts val="2150"/>
              </a:lnSpc>
            </a:pPr>
            <a:r>
              <a:rPr lang="en-US" sz="1535" b="1">
                <a:solidFill>
                  <a:srgbClr val="000000"/>
                </a:solidFill>
                <a:latin typeface="Canva Sans Bold"/>
                <a:ea typeface="Canva Sans Bold"/>
                <a:cs typeface="Canva Sans Bold"/>
                <a:sym typeface="Canva Sans Bold"/>
              </a:rPr>
              <a:t>df['engine_hp'] = (</a:t>
            </a:r>
            <a:endParaRPr lang="en-US" sz="1535" b="1">
              <a:solidFill>
                <a:srgbClr val="000000"/>
              </a:solidFill>
              <a:latin typeface="Canva Sans Bold"/>
              <a:ea typeface="Canva Sans Bold"/>
              <a:cs typeface="Canva Sans Bold"/>
              <a:sym typeface="Canva Sans Bold"/>
            </a:endParaRPr>
          </a:p>
          <a:p>
            <a:pPr algn="l">
              <a:lnSpc>
                <a:spcPts val="2150"/>
              </a:lnSpc>
            </a:pPr>
            <a:r>
              <a:rPr lang="en-US" sz="1535" b="1">
                <a:solidFill>
                  <a:srgbClr val="000000"/>
                </a:solidFill>
                <a:latin typeface="Canva Sans Bold"/>
                <a:ea typeface="Canva Sans Bold"/>
                <a:cs typeface="Canva Sans Bold"/>
                <a:sym typeface="Canva Sans Bold"/>
              </a:rPr>
              <a:t> df['engine']</a:t>
            </a:r>
            <a:endParaRPr lang="en-US" sz="1535" b="1">
              <a:solidFill>
                <a:srgbClr val="000000"/>
              </a:solidFill>
              <a:latin typeface="Canva Sans Bold"/>
              <a:ea typeface="Canva Sans Bold"/>
              <a:cs typeface="Canva Sans Bold"/>
              <a:sym typeface="Canva Sans Bold"/>
            </a:endParaRPr>
          </a:p>
          <a:p>
            <a:pPr algn="l">
              <a:lnSpc>
                <a:spcPts val="2150"/>
              </a:lnSpc>
            </a:pPr>
            <a:r>
              <a:rPr lang="en-US" sz="1535" b="1">
                <a:solidFill>
                  <a:srgbClr val="000000"/>
                </a:solidFill>
                <a:latin typeface="Canva Sans Bold"/>
                <a:ea typeface="Canva Sans Bold"/>
                <a:cs typeface="Canva Sans Bold"/>
                <a:sym typeface="Canva Sans Bold"/>
              </a:rPr>
              <a:t> .str.extract(r'(\d{2,4})\.?0?HP')</a:t>
            </a:r>
            <a:endParaRPr lang="en-US" sz="1535" b="1">
              <a:solidFill>
                <a:srgbClr val="000000"/>
              </a:solidFill>
              <a:latin typeface="Canva Sans Bold"/>
              <a:ea typeface="Canva Sans Bold"/>
              <a:cs typeface="Canva Sans Bold"/>
              <a:sym typeface="Canva Sans Bold"/>
            </a:endParaRPr>
          </a:p>
          <a:p>
            <a:pPr algn="l">
              <a:lnSpc>
                <a:spcPts val="2150"/>
              </a:lnSpc>
            </a:pPr>
            <a:r>
              <a:rPr lang="en-US" sz="1535" b="1">
                <a:solidFill>
                  <a:srgbClr val="000000"/>
                </a:solidFill>
                <a:latin typeface="Canva Sans Bold"/>
                <a:ea typeface="Canva Sans Bold"/>
                <a:cs typeface="Canva Sans Bold"/>
                <a:sym typeface="Canva Sans Bold"/>
              </a:rPr>
              <a:t> .astype(float)</a:t>
            </a:r>
            <a:endParaRPr lang="en-US" sz="1535" b="1">
              <a:solidFill>
                <a:srgbClr val="000000"/>
              </a:solidFill>
              <a:latin typeface="Canva Sans Bold"/>
              <a:ea typeface="Canva Sans Bold"/>
              <a:cs typeface="Canva Sans Bold"/>
              <a:sym typeface="Canva Sans Bold"/>
            </a:endParaRPr>
          </a:p>
          <a:p>
            <a:pPr algn="l">
              <a:lnSpc>
                <a:spcPts val="2150"/>
              </a:lnSpc>
            </a:pPr>
            <a:r>
              <a:rPr lang="en-US" sz="1535" b="1">
                <a:solidFill>
                  <a:srgbClr val="000000"/>
                </a:solidFill>
                <a:latin typeface="Canva Sans Bold"/>
                <a:ea typeface="Canva Sans Bold"/>
                <a:cs typeface="Canva Sans Bold"/>
                <a:sym typeface="Canva Sans Bold"/>
              </a:rPr>
              <a:t>)</a:t>
            </a:r>
            <a:endParaRPr lang="en-US" sz="1535" b="1">
              <a:solidFill>
                <a:srgbClr val="000000"/>
              </a:solidFill>
              <a:latin typeface="Canva Sans Bold"/>
              <a:ea typeface="Canva Sans Bold"/>
              <a:cs typeface="Canva Sans Bold"/>
              <a:sym typeface="Canva Sans Bold"/>
            </a:endParaRPr>
          </a:p>
          <a:p>
            <a:pPr algn="l">
              <a:lnSpc>
                <a:spcPts val="2150"/>
              </a:lnSpc>
            </a:pPr>
            <a:r>
              <a:rPr lang="en-US" sz="1535" b="1">
                <a:solidFill>
                  <a:srgbClr val="000000"/>
                </a:solidFill>
                <a:latin typeface="Canva Sans Bold"/>
                <a:ea typeface="Canva Sans Bold"/>
                <a:cs typeface="Canva Sans Bold"/>
                <a:sym typeface="Canva Sans Bold"/>
              </a:rPr>
              <a:t>df['engine_hp'] = df['engine_hp'].fillna(df['engine_hp'].median())</a:t>
            </a:r>
            <a:endParaRPr lang="en-US" sz="1535" b="1">
              <a:solidFill>
                <a:srgbClr val="000000"/>
              </a:solidFill>
              <a:latin typeface="Canva Sans Bold"/>
              <a:ea typeface="Canva Sans Bold"/>
              <a:cs typeface="Canva Sans Bold"/>
              <a:sym typeface="Canva Sans Bold"/>
            </a:endParaRPr>
          </a:p>
          <a:p>
            <a:pPr algn="l">
              <a:lnSpc>
                <a:spcPts val="2150"/>
              </a:lnSpc>
            </a:pPr>
          </a:p>
        </p:txBody>
      </p:sp>
      <p:sp>
        <p:nvSpPr>
          <p:cNvPr id="10" name="TextBox 10"/>
          <p:cNvSpPr txBox="1"/>
          <p:nvPr/>
        </p:nvSpPr>
        <p:spPr>
          <a:xfrm>
            <a:off x="7283698" y="2133638"/>
            <a:ext cx="11004302" cy="5981624"/>
          </a:xfrm>
          <a:prstGeom prst="rect">
            <a:avLst/>
          </a:prstGeom>
        </p:spPr>
        <p:txBody>
          <a:bodyPr lIns="0" tIns="0" rIns="0" bIns="0" rtlCol="0" anchor="t">
            <a:spAutoFit/>
          </a:bodyPr>
          <a:lstStyle/>
          <a:p>
            <a:pPr algn="ctr">
              <a:lnSpc>
                <a:spcPts val="3155"/>
              </a:lnSpc>
            </a:pPr>
          </a:p>
          <a:p>
            <a:pPr algn="ctr">
              <a:lnSpc>
                <a:spcPts val="3155"/>
              </a:lnSpc>
            </a:pPr>
            <a:r>
              <a:rPr lang="en-US" sz="2255" b="1">
                <a:solidFill>
                  <a:srgbClr val="000000"/>
                </a:solidFill>
                <a:latin typeface="Canva Sans Bold"/>
                <a:ea typeface="Canva Sans Bold"/>
                <a:cs typeface="Canva Sans Bold"/>
                <a:sym typeface="Canva Sans Bold"/>
              </a:rPr>
              <a:t># Remove outliers</a:t>
            </a:r>
            <a:endParaRPr lang="en-US" sz="2255" b="1">
              <a:solidFill>
                <a:srgbClr val="000000"/>
              </a:solidFill>
              <a:latin typeface="Canva Sans Bold"/>
              <a:ea typeface="Canva Sans Bold"/>
              <a:cs typeface="Canva Sans Bold"/>
              <a:sym typeface="Canva Sans Bold"/>
            </a:endParaRPr>
          </a:p>
          <a:p>
            <a:pPr algn="ctr">
              <a:lnSpc>
                <a:spcPts val="3155"/>
              </a:lnSpc>
            </a:pPr>
            <a:r>
              <a:rPr lang="en-US" sz="2255" b="1">
                <a:solidFill>
                  <a:srgbClr val="000000"/>
                </a:solidFill>
                <a:latin typeface="Canva Sans Bold"/>
                <a:ea typeface="Canva Sans Bold"/>
                <a:cs typeface="Canva Sans Bold"/>
                <a:sym typeface="Canva Sans Bold"/>
              </a:rPr>
              <a:t>for col in ['milage', 'price', 'engine_hp']:</a:t>
            </a:r>
            <a:endParaRPr lang="en-US" sz="2255" b="1">
              <a:solidFill>
                <a:srgbClr val="000000"/>
              </a:solidFill>
              <a:latin typeface="Canva Sans Bold"/>
              <a:ea typeface="Canva Sans Bold"/>
              <a:cs typeface="Canva Sans Bold"/>
              <a:sym typeface="Canva Sans Bold"/>
            </a:endParaRPr>
          </a:p>
          <a:p>
            <a:pPr algn="ctr">
              <a:lnSpc>
                <a:spcPts val="3155"/>
              </a:lnSpc>
            </a:pPr>
            <a:r>
              <a:rPr lang="en-US" sz="2255" b="1">
                <a:solidFill>
                  <a:srgbClr val="000000"/>
                </a:solidFill>
                <a:latin typeface="Canva Sans Bold"/>
                <a:ea typeface="Canva Sans Bold"/>
                <a:cs typeface="Canva Sans Bold"/>
                <a:sym typeface="Canva Sans Bold"/>
              </a:rPr>
              <a:t> Q1, Q3 = df[col].quantile(0.25), df[col].quantile(0.75)</a:t>
            </a:r>
            <a:endParaRPr lang="en-US" sz="2255" b="1">
              <a:solidFill>
                <a:srgbClr val="000000"/>
              </a:solidFill>
              <a:latin typeface="Canva Sans Bold"/>
              <a:ea typeface="Canva Sans Bold"/>
              <a:cs typeface="Canva Sans Bold"/>
              <a:sym typeface="Canva Sans Bold"/>
            </a:endParaRPr>
          </a:p>
          <a:p>
            <a:pPr algn="ctr">
              <a:lnSpc>
                <a:spcPts val="3155"/>
              </a:lnSpc>
            </a:pPr>
            <a:r>
              <a:rPr lang="en-US" sz="2255" b="1">
                <a:solidFill>
                  <a:srgbClr val="000000"/>
                </a:solidFill>
                <a:latin typeface="Canva Sans Bold"/>
                <a:ea typeface="Canva Sans Bold"/>
                <a:cs typeface="Canva Sans Bold"/>
                <a:sym typeface="Canva Sans Bold"/>
              </a:rPr>
              <a:t> IQR = Q3 - Q1</a:t>
            </a:r>
            <a:endParaRPr lang="en-US" sz="2255" b="1">
              <a:solidFill>
                <a:srgbClr val="000000"/>
              </a:solidFill>
              <a:latin typeface="Canva Sans Bold"/>
              <a:ea typeface="Canva Sans Bold"/>
              <a:cs typeface="Canva Sans Bold"/>
              <a:sym typeface="Canva Sans Bold"/>
            </a:endParaRPr>
          </a:p>
          <a:p>
            <a:pPr algn="ctr">
              <a:lnSpc>
                <a:spcPts val="3155"/>
              </a:lnSpc>
            </a:pPr>
            <a:r>
              <a:rPr lang="en-US" sz="2255" b="1">
                <a:solidFill>
                  <a:srgbClr val="000000"/>
                </a:solidFill>
                <a:latin typeface="Canva Sans Bold"/>
                <a:ea typeface="Canva Sans Bold"/>
                <a:cs typeface="Canva Sans Bold"/>
                <a:sym typeface="Canva Sans Bold"/>
              </a:rPr>
              <a:t> lower, upper = Q1 - 1.5 * IQR, Q3 + 1.5 * IQR</a:t>
            </a:r>
            <a:endParaRPr lang="en-US" sz="2255" b="1">
              <a:solidFill>
                <a:srgbClr val="000000"/>
              </a:solidFill>
              <a:latin typeface="Canva Sans Bold"/>
              <a:ea typeface="Canva Sans Bold"/>
              <a:cs typeface="Canva Sans Bold"/>
              <a:sym typeface="Canva Sans Bold"/>
            </a:endParaRPr>
          </a:p>
          <a:p>
            <a:pPr algn="ctr">
              <a:lnSpc>
                <a:spcPts val="3155"/>
              </a:lnSpc>
            </a:pPr>
            <a:r>
              <a:rPr lang="en-US" sz="2255" b="1">
                <a:solidFill>
                  <a:srgbClr val="000000"/>
                </a:solidFill>
                <a:latin typeface="Canva Sans Bold"/>
                <a:ea typeface="Canva Sans Bold"/>
                <a:cs typeface="Canva Sans Bold"/>
                <a:sym typeface="Canva Sans Bold"/>
              </a:rPr>
              <a:t> df = df[(df[col] &gt;= lower) &amp; (df[col] &lt;= upper)]</a:t>
            </a:r>
            <a:endParaRPr lang="en-US" sz="2255" b="1">
              <a:solidFill>
                <a:srgbClr val="000000"/>
              </a:solidFill>
              <a:latin typeface="Canva Sans Bold"/>
              <a:ea typeface="Canva Sans Bold"/>
              <a:cs typeface="Canva Sans Bold"/>
              <a:sym typeface="Canva Sans Bold"/>
            </a:endParaRPr>
          </a:p>
          <a:p>
            <a:pPr algn="ctr">
              <a:lnSpc>
                <a:spcPts val="3155"/>
              </a:lnSpc>
            </a:pPr>
            <a:r>
              <a:rPr lang="en-US" sz="2255" b="1">
                <a:solidFill>
                  <a:srgbClr val="000000"/>
                </a:solidFill>
                <a:latin typeface="Canva Sans Bold"/>
                <a:ea typeface="Canva Sans Bold"/>
                <a:cs typeface="Canva Sans Bold"/>
                <a:sym typeface="Canva Sans Bold"/>
              </a:rPr>
              <a:t>df = df[(df['milage'] &lt; 500000) &amp; (df['price'] &lt; 1e7) &amp; (</a:t>
            </a:r>
            <a:r>
              <a:rPr lang="en-US" sz="2255" b="1">
                <a:solidFill>
                  <a:srgbClr val="000000"/>
                </a:solidFill>
                <a:latin typeface="Canva Sans Bold"/>
                <a:ea typeface="Canva Sans Bold"/>
                <a:cs typeface="Canva Sans Bold"/>
                <a:sym typeface="Canva Sans Bold"/>
              </a:rPr>
              <a:t>df['price'] &gt; 50000)]</a:t>
            </a:r>
            <a:endParaRPr lang="en-US" sz="2255" b="1">
              <a:solidFill>
                <a:srgbClr val="000000"/>
              </a:solidFill>
              <a:latin typeface="Canva Sans Bold"/>
              <a:ea typeface="Canva Sans Bold"/>
              <a:cs typeface="Canva Sans Bold"/>
              <a:sym typeface="Canva Sans Bold"/>
            </a:endParaRPr>
          </a:p>
          <a:p>
            <a:pPr algn="ctr">
              <a:lnSpc>
                <a:spcPts val="3155"/>
              </a:lnSpc>
            </a:pPr>
          </a:p>
          <a:p>
            <a:pPr algn="ctr">
              <a:lnSpc>
                <a:spcPts val="3155"/>
              </a:lnSpc>
            </a:pPr>
            <a:r>
              <a:rPr lang="en-US" sz="2255" b="1">
                <a:solidFill>
                  <a:srgbClr val="000000"/>
                </a:solidFill>
                <a:latin typeface="Canva Sans Bold"/>
                <a:ea typeface="Canva Sans Bold"/>
                <a:cs typeface="Canva Sans Bold"/>
                <a:sym typeface="Canva Sans Bold"/>
              </a:rPr>
              <a:t># Feature Engineering</a:t>
            </a:r>
            <a:endParaRPr lang="en-US" sz="2255" b="1">
              <a:solidFill>
                <a:srgbClr val="000000"/>
              </a:solidFill>
              <a:latin typeface="Canva Sans Bold"/>
              <a:ea typeface="Canva Sans Bold"/>
              <a:cs typeface="Canva Sans Bold"/>
              <a:sym typeface="Canva Sans Bold"/>
            </a:endParaRPr>
          </a:p>
          <a:p>
            <a:pPr algn="ctr">
              <a:lnSpc>
                <a:spcPts val="3155"/>
              </a:lnSpc>
            </a:pPr>
            <a:r>
              <a:rPr lang="en-US" sz="2255" b="1">
                <a:solidFill>
                  <a:srgbClr val="000000"/>
                </a:solidFill>
                <a:latin typeface="Canva Sans Bold"/>
                <a:ea typeface="Canva Sans Bold"/>
                <a:cs typeface="Canva Sans Bold"/>
                <a:sym typeface="Canva Sans Bold"/>
              </a:rPr>
              <a:t># ---------------------</a:t>
            </a:r>
            <a:endParaRPr lang="en-US" sz="2255" b="1">
              <a:solidFill>
                <a:srgbClr val="000000"/>
              </a:solidFill>
              <a:latin typeface="Canva Sans Bold"/>
              <a:ea typeface="Canva Sans Bold"/>
              <a:cs typeface="Canva Sans Bold"/>
              <a:sym typeface="Canva Sans Bold"/>
            </a:endParaRPr>
          </a:p>
          <a:p>
            <a:pPr algn="ctr">
              <a:lnSpc>
                <a:spcPts val="3155"/>
              </a:lnSpc>
            </a:pPr>
            <a:r>
              <a:rPr lang="en-US" sz="2255" b="1">
                <a:solidFill>
                  <a:srgbClr val="000000"/>
                </a:solidFill>
                <a:latin typeface="Canva Sans Bold"/>
                <a:ea typeface="Canva Sans Bold"/>
                <a:cs typeface="Canva Sans Bold"/>
                <a:sym typeface="Canva Sans Bold"/>
              </a:rPr>
              <a:t>df['price_per_mile'] = df['price'] / (df['milage'] + 1)</a:t>
            </a:r>
            <a:endParaRPr lang="en-US" sz="2255" b="1">
              <a:solidFill>
                <a:srgbClr val="000000"/>
              </a:solidFill>
              <a:latin typeface="Canva Sans Bold"/>
              <a:ea typeface="Canva Sans Bold"/>
              <a:cs typeface="Canva Sans Bold"/>
              <a:sym typeface="Canva Sans Bold"/>
            </a:endParaRPr>
          </a:p>
          <a:p>
            <a:pPr algn="ctr">
              <a:lnSpc>
                <a:spcPts val="3155"/>
              </a:lnSpc>
            </a:pPr>
            <a:r>
              <a:rPr lang="en-US" sz="2255" b="1">
                <a:solidFill>
                  <a:srgbClr val="000000"/>
                </a:solidFill>
                <a:latin typeface="Canva Sans Bold"/>
                <a:ea typeface="Canva Sans Bold"/>
                <a:cs typeface="Canva Sans Bold"/>
                <a:sym typeface="Canva Sans Bold"/>
              </a:rPr>
              <a:t>df['brand_avg_price'] = df.groupby('brand')['price'].transform('mean')</a:t>
            </a:r>
            <a:endParaRPr lang="en-US" sz="2255" b="1">
              <a:solidFill>
                <a:srgbClr val="000000"/>
              </a:solidFill>
              <a:latin typeface="Canva Sans Bold"/>
              <a:ea typeface="Canva Sans Bold"/>
              <a:cs typeface="Canva Sans Bold"/>
              <a:sym typeface="Canva Sans Bold"/>
            </a:endParaRPr>
          </a:p>
          <a:p>
            <a:pPr algn="ctr">
              <a:lnSpc>
                <a:spcPts val="3155"/>
              </a:lnSpc>
            </a:pPr>
            <a:r>
              <a:rPr lang="en-US" sz="2255" b="1">
                <a:solidFill>
                  <a:srgbClr val="000000"/>
                </a:solidFill>
                <a:latin typeface="Canva Sans Bold"/>
                <a:ea typeface="Canva Sans Bold"/>
                <a:cs typeface="Canva Sans Bold"/>
                <a:sym typeface="Canva Sans Bold"/>
              </a:rPr>
              <a:t>df['hp_per_age'] = df['engine_hp'] / (df['Age'] + 1)</a:t>
            </a:r>
            <a:endParaRPr lang="en-US" sz="2255" b="1">
              <a:solidFill>
                <a:srgbClr val="000000"/>
              </a:solidFill>
              <a:latin typeface="Canva Sans Bold"/>
              <a:ea typeface="Canva Sans Bold"/>
              <a:cs typeface="Canva Sans Bold"/>
              <a:sym typeface="Canva Sans Bold"/>
            </a:endParaRPr>
          </a:p>
          <a:p>
            <a:pPr algn="ctr">
              <a:lnSpc>
                <a:spcPts val="3155"/>
              </a:lnSpc>
            </a:pPr>
          </a:p>
        </p:txBody>
      </p:sp>
      <p:grpSp>
        <p:nvGrpSpPr>
          <p:cNvPr id="11" name="Group 11"/>
          <p:cNvGrpSpPr/>
          <p:nvPr/>
        </p:nvGrpSpPr>
        <p:grpSpPr>
          <a:xfrm rot="0">
            <a:off x="6057900" y="9534525"/>
            <a:ext cx="6172200" cy="547688"/>
            <a:chOff x="0" y="0"/>
            <a:chExt cx="8229600" cy="730250"/>
          </a:xfrm>
        </p:grpSpPr>
        <p:sp>
          <p:nvSpPr>
            <p:cNvPr id="12" name="Freeform 12"/>
            <p:cNvSpPr/>
            <p:nvPr/>
          </p:nvSpPr>
          <p:spPr>
            <a:xfrm>
              <a:off x="0" y="0"/>
              <a:ext cx="8229600" cy="730250"/>
            </a:xfrm>
            <a:custGeom>
              <a:avLst/>
              <a:gdLst/>
              <a:ahLst/>
              <a:cxnLst/>
              <a:rect l="l" t="t" r="r" b="b"/>
              <a:pathLst>
                <a:path w="8229600" h="730250">
                  <a:moveTo>
                    <a:pt x="0" y="0"/>
                  </a:moveTo>
                  <a:lnTo>
                    <a:pt x="8229600" y="0"/>
                  </a:lnTo>
                  <a:lnTo>
                    <a:pt x="8229600" y="730250"/>
                  </a:lnTo>
                  <a:lnTo>
                    <a:pt x="0" y="730250"/>
                  </a:lnTo>
                  <a:close/>
                </a:path>
              </a:pathLst>
            </a:custGeom>
          </p:spPr>
        </p:sp>
        <p:sp>
          <p:nvSpPr>
            <p:cNvPr id="13" name="TextBox 13"/>
            <p:cNvSpPr txBox="1"/>
            <p:nvPr/>
          </p:nvSpPr>
          <p:spPr>
            <a:xfrm>
              <a:off x="0" y="-19050"/>
              <a:ext cx="8229600" cy="749300"/>
            </a:xfrm>
            <a:prstGeom prst="rect">
              <a:avLst/>
            </a:prstGeom>
          </p:spPr>
          <p:txBody>
            <a:bodyPr lIns="0" tIns="0" rIns="0" bIns="0" rtlCol="0" anchor="ctr"/>
            <a:lstStyle/>
            <a:p>
              <a:pPr algn="ctr">
                <a:lnSpc>
                  <a:spcPts val="2160"/>
                </a:lnSpc>
              </a:pPr>
              <a:r>
                <a:rPr lang="en-US" sz="1800">
                  <a:solidFill>
                    <a:srgbClr val="898989"/>
                  </a:solidFill>
                  <a:latin typeface="Times New Roman" panose="02020503050405090304"/>
                  <a:ea typeface="Times New Roman" panose="02020503050405090304"/>
                  <a:cs typeface="Times New Roman" panose="02020503050405090304"/>
                  <a:sym typeface="Times New Roman" panose="02020503050405090304"/>
                </a:rPr>
                <a:t>Review No.2         Batch No. CG4          Department of CSE</a:t>
              </a:r>
              <a:endParaRPr lang="en-US" sz="1800">
                <a:solidFill>
                  <a:srgbClr val="898989"/>
                </a:solidFill>
                <a:latin typeface="Times New Roman" panose="02020503050405090304"/>
                <a:ea typeface="Times New Roman" panose="02020503050405090304"/>
                <a:cs typeface="Times New Roman" panose="02020503050405090304"/>
                <a:sym typeface="Times New Roman" panose="02020503050405090304"/>
              </a:endParaRPr>
            </a:p>
          </p:txBody>
        </p:sp>
      </p:grpSp>
      <p:grpSp>
        <p:nvGrpSpPr>
          <p:cNvPr id="14" name="Group 14"/>
          <p:cNvGrpSpPr/>
          <p:nvPr/>
        </p:nvGrpSpPr>
        <p:grpSpPr>
          <a:xfrm rot="0">
            <a:off x="1257300" y="9534525"/>
            <a:ext cx="4114800" cy="547688"/>
            <a:chOff x="0" y="0"/>
            <a:chExt cx="5486400" cy="730250"/>
          </a:xfrm>
        </p:grpSpPr>
        <p:sp>
          <p:nvSpPr>
            <p:cNvPr id="15" name="Freeform 15"/>
            <p:cNvSpPr/>
            <p:nvPr/>
          </p:nvSpPr>
          <p:spPr>
            <a:xfrm>
              <a:off x="0" y="0"/>
              <a:ext cx="5486400" cy="730250"/>
            </a:xfrm>
            <a:custGeom>
              <a:avLst/>
              <a:gdLst/>
              <a:ahLst/>
              <a:cxnLst/>
              <a:rect l="l" t="t" r="r" b="b"/>
              <a:pathLst>
                <a:path w="5486400" h="730250">
                  <a:moveTo>
                    <a:pt x="0" y="0"/>
                  </a:moveTo>
                  <a:lnTo>
                    <a:pt x="5486400" y="0"/>
                  </a:lnTo>
                  <a:lnTo>
                    <a:pt x="5486400" y="730250"/>
                  </a:lnTo>
                  <a:lnTo>
                    <a:pt x="0" y="730250"/>
                  </a:lnTo>
                  <a:close/>
                </a:path>
              </a:pathLst>
            </a:custGeom>
          </p:spPr>
        </p:sp>
        <p:sp>
          <p:nvSpPr>
            <p:cNvPr id="16" name="TextBox 16"/>
            <p:cNvSpPr txBox="1"/>
            <p:nvPr/>
          </p:nvSpPr>
          <p:spPr>
            <a:xfrm>
              <a:off x="0" y="-19050"/>
              <a:ext cx="5486400" cy="749300"/>
            </a:xfrm>
            <a:prstGeom prst="rect">
              <a:avLst/>
            </a:prstGeom>
          </p:spPr>
          <p:txBody>
            <a:bodyPr lIns="0" tIns="0" rIns="0" bIns="0" rtlCol="0" anchor="ctr"/>
            <a:lstStyle/>
            <a:p>
              <a:pPr algn="l">
                <a:lnSpc>
                  <a:spcPts val="2160"/>
                </a:lnSpc>
              </a:pPr>
              <a:r>
                <a:rPr lang="en-US" sz="1800">
                  <a:solidFill>
                    <a:srgbClr val="898989"/>
                  </a:solidFill>
                  <a:latin typeface="Times New Roman" panose="02020503050405090304"/>
                  <a:ea typeface="Times New Roman" panose="02020503050405090304"/>
                  <a:cs typeface="Times New Roman" panose="02020503050405090304"/>
                  <a:sym typeface="Times New Roman" panose="02020503050405090304"/>
                </a:rPr>
                <a:t>05</a:t>
              </a:r>
              <a:r>
                <a:rPr lang="en-US" sz="1800">
                  <a:solidFill>
                    <a:srgbClr val="898989"/>
                  </a:solidFill>
                  <a:latin typeface="Times New Roman" panose="02020503050405090304"/>
                  <a:ea typeface="Times New Roman" panose="02020503050405090304"/>
                  <a:cs typeface="Times New Roman" panose="02020503050405090304"/>
                  <a:sym typeface="Times New Roman" panose="02020503050405090304"/>
                </a:rPr>
                <a:t>-12-2025</a:t>
              </a:r>
              <a:endParaRPr lang="en-US" sz="1800">
                <a:solidFill>
                  <a:srgbClr val="898989"/>
                </a:solidFill>
                <a:latin typeface="Times New Roman" panose="02020503050405090304"/>
                <a:ea typeface="Times New Roman" panose="02020503050405090304"/>
                <a:cs typeface="Times New Roman" panose="02020503050405090304"/>
                <a:sym typeface="Times New Roman" panose="02020503050405090304"/>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0">
            <a:off x="1770927" y="547687"/>
            <a:ext cx="15259773" cy="1692014"/>
            <a:chOff x="0" y="0"/>
            <a:chExt cx="20346364" cy="2256018"/>
          </a:xfrm>
        </p:grpSpPr>
        <p:sp>
          <p:nvSpPr>
            <p:cNvPr id="3" name="Freeform 3"/>
            <p:cNvSpPr/>
            <p:nvPr/>
          </p:nvSpPr>
          <p:spPr>
            <a:xfrm>
              <a:off x="0" y="0"/>
              <a:ext cx="20346364" cy="2256018"/>
            </a:xfrm>
            <a:custGeom>
              <a:avLst/>
              <a:gdLst/>
              <a:ahLst/>
              <a:cxnLst/>
              <a:rect l="l" t="t" r="r" b="b"/>
              <a:pathLst>
                <a:path w="20346364" h="2256018">
                  <a:moveTo>
                    <a:pt x="0" y="0"/>
                  </a:moveTo>
                  <a:lnTo>
                    <a:pt x="20346364" y="0"/>
                  </a:lnTo>
                  <a:lnTo>
                    <a:pt x="20346364" y="2256018"/>
                  </a:lnTo>
                  <a:lnTo>
                    <a:pt x="0" y="2256018"/>
                  </a:lnTo>
                  <a:close/>
                </a:path>
              </a:pathLst>
            </a:custGeom>
          </p:spPr>
        </p:sp>
        <p:sp>
          <p:nvSpPr>
            <p:cNvPr id="4" name="TextBox 4"/>
            <p:cNvSpPr txBox="1"/>
            <p:nvPr/>
          </p:nvSpPr>
          <p:spPr>
            <a:xfrm>
              <a:off x="0" y="38100"/>
              <a:ext cx="20346364" cy="2217918"/>
            </a:xfrm>
            <a:prstGeom prst="rect">
              <a:avLst/>
            </a:prstGeom>
          </p:spPr>
          <p:txBody>
            <a:bodyPr lIns="0" tIns="0" rIns="0" bIns="0" rtlCol="0" anchor="ctr"/>
            <a:lstStyle/>
            <a:p>
              <a:pPr algn="ctr">
                <a:lnSpc>
                  <a:spcPts val="7130"/>
                </a:lnSpc>
              </a:pPr>
              <a:r>
                <a:rPr lang="en-US" sz="6600" b="1">
                  <a:solidFill>
                    <a:srgbClr val="000000"/>
                  </a:solidFill>
                  <a:latin typeface="Times New Roman Bold" panose="02020503050405090304"/>
                  <a:ea typeface="Times New Roman Bold" panose="02020503050405090304"/>
                  <a:cs typeface="Times New Roman Bold" panose="02020503050405090304"/>
                  <a:sym typeface="Times New Roman Bold" panose="02020503050405090304"/>
                </a:rPr>
                <a:t>IMPLEMENTATION</a:t>
              </a:r>
              <a:endParaRPr lang="en-US" sz="6600" b="1">
                <a:solidFill>
                  <a:srgbClr val="000000"/>
                </a:solidFill>
                <a:latin typeface="Times New Roman Bold" panose="02020503050405090304"/>
                <a:ea typeface="Times New Roman Bold" panose="02020503050405090304"/>
                <a:cs typeface="Times New Roman Bold" panose="02020503050405090304"/>
                <a:sym typeface="Times New Roman Bold" panose="02020503050405090304"/>
              </a:endParaRPr>
            </a:p>
          </p:txBody>
        </p:sp>
      </p:grpSp>
      <p:grpSp>
        <p:nvGrpSpPr>
          <p:cNvPr id="5" name="Group 5"/>
          <p:cNvGrpSpPr/>
          <p:nvPr/>
        </p:nvGrpSpPr>
        <p:grpSpPr>
          <a:xfrm rot="0">
            <a:off x="12915900" y="9534525"/>
            <a:ext cx="4114800" cy="547688"/>
            <a:chOff x="0" y="0"/>
            <a:chExt cx="5486400" cy="730250"/>
          </a:xfrm>
        </p:grpSpPr>
        <p:sp>
          <p:nvSpPr>
            <p:cNvPr id="6" name="Freeform 6"/>
            <p:cNvSpPr/>
            <p:nvPr/>
          </p:nvSpPr>
          <p:spPr>
            <a:xfrm>
              <a:off x="0" y="0"/>
              <a:ext cx="5486400" cy="730250"/>
            </a:xfrm>
            <a:custGeom>
              <a:avLst/>
              <a:gdLst/>
              <a:ahLst/>
              <a:cxnLst/>
              <a:rect l="l" t="t" r="r" b="b"/>
              <a:pathLst>
                <a:path w="5486400" h="730250">
                  <a:moveTo>
                    <a:pt x="0" y="0"/>
                  </a:moveTo>
                  <a:lnTo>
                    <a:pt x="5486400" y="0"/>
                  </a:lnTo>
                  <a:lnTo>
                    <a:pt x="5486400" y="730250"/>
                  </a:lnTo>
                  <a:lnTo>
                    <a:pt x="0" y="730250"/>
                  </a:lnTo>
                  <a:close/>
                </a:path>
              </a:pathLst>
            </a:custGeom>
          </p:spPr>
        </p:sp>
        <p:sp>
          <p:nvSpPr>
            <p:cNvPr id="7" name="TextBox 7"/>
            <p:cNvSpPr txBox="1"/>
            <p:nvPr/>
          </p:nvSpPr>
          <p:spPr>
            <a:xfrm>
              <a:off x="0" y="-19050"/>
              <a:ext cx="5486400" cy="749300"/>
            </a:xfrm>
            <a:prstGeom prst="rect">
              <a:avLst/>
            </a:prstGeom>
          </p:spPr>
          <p:txBody>
            <a:bodyPr lIns="0" tIns="0" rIns="0" bIns="0" rtlCol="0" anchor="ctr"/>
            <a:lstStyle/>
            <a:p>
              <a:pPr algn="r">
                <a:lnSpc>
                  <a:spcPts val="2160"/>
                </a:lnSpc>
              </a:pPr>
              <a:r>
                <a:rPr lang="en-US" sz="1800">
                  <a:solidFill>
                    <a:srgbClr val="898989"/>
                  </a:solidFill>
                  <a:latin typeface="Times New Roman" panose="02020503050405090304"/>
                  <a:ea typeface="Times New Roman" panose="02020503050405090304"/>
                  <a:cs typeface="Times New Roman" panose="02020503050405090304"/>
                  <a:sym typeface="Times New Roman" panose="02020503050405090304"/>
                </a:rPr>
                <a:t>14</a:t>
              </a:r>
              <a:endParaRPr lang="en-US" sz="1800">
                <a:solidFill>
                  <a:srgbClr val="898989"/>
                </a:solidFill>
                <a:latin typeface="Times New Roman" panose="02020503050405090304"/>
                <a:ea typeface="Times New Roman" panose="02020503050405090304"/>
                <a:cs typeface="Times New Roman" panose="02020503050405090304"/>
                <a:sym typeface="Times New Roman" panose="02020503050405090304"/>
              </a:endParaRPr>
            </a:p>
          </p:txBody>
        </p:sp>
      </p:grpSp>
      <p:sp>
        <p:nvSpPr>
          <p:cNvPr id="8" name="Freeform 8"/>
          <p:cNvSpPr/>
          <p:nvPr/>
        </p:nvSpPr>
        <p:spPr>
          <a:xfrm>
            <a:off x="210190" y="272505"/>
            <a:ext cx="4353228" cy="756195"/>
          </a:xfrm>
          <a:custGeom>
            <a:avLst/>
            <a:gdLst/>
            <a:ahLst/>
            <a:cxnLst/>
            <a:rect l="l" t="t" r="r" b="b"/>
            <a:pathLst>
              <a:path w="4353228" h="756195">
                <a:moveTo>
                  <a:pt x="0" y="0"/>
                </a:moveTo>
                <a:lnTo>
                  <a:pt x="4353228" y="0"/>
                </a:lnTo>
                <a:lnTo>
                  <a:pt x="4353228" y="756195"/>
                </a:lnTo>
                <a:lnTo>
                  <a:pt x="0" y="756195"/>
                </a:lnTo>
                <a:lnTo>
                  <a:pt x="0" y="0"/>
                </a:lnTo>
                <a:close/>
              </a:path>
            </a:pathLst>
          </a:custGeom>
          <a:blipFill>
            <a:blip r:embed="rId1"/>
            <a:stretch>
              <a:fillRect/>
            </a:stretch>
          </a:blipFill>
        </p:spPr>
      </p:sp>
      <p:grpSp>
        <p:nvGrpSpPr>
          <p:cNvPr id="9" name="Group 9"/>
          <p:cNvGrpSpPr/>
          <p:nvPr/>
        </p:nvGrpSpPr>
        <p:grpSpPr>
          <a:xfrm rot="0">
            <a:off x="6057900" y="9534525"/>
            <a:ext cx="6172200" cy="547688"/>
            <a:chOff x="0" y="0"/>
            <a:chExt cx="8229600" cy="730250"/>
          </a:xfrm>
        </p:grpSpPr>
        <p:sp>
          <p:nvSpPr>
            <p:cNvPr id="10" name="Freeform 10"/>
            <p:cNvSpPr/>
            <p:nvPr/>
          </p:nvSpPr>
          <p:spPr>
            <a:xfrm>
              <a:off x="0" y="0"/>
              <a:ext cx="8229600" cy="730250"/>
            </a:xfrm>
            <a:custGeom>
              <a:avLst/>
              <a:gdLst/>
              <a:ahLst/>
              <a:cxnLst/>
              <a:rect l="l" t="t" r="r" b="b"/>
              <a:pathLst>
                <a:path w="8229600" h="730250">
                  <a:moveTo>
                    <a:pt x="0" y="0"/>
                  </a:moveTo>
                  <a:lnTo>
                    <a:pt x="8229600" y="0"/>
                  </a:lnTo>
                  <a:lnTo>
                    <a:pt x="8229600" y="730250"/>
                  </a:lnTo>
                  <a:lnTo>
                    <a:pt x="0" y="730250"/>
                  </a:lnTo>
                  <a:close/>
                </a:path>
              </a:pathLst>
            </a:custGeom>
          </p:spPr>
        </p:sp>
        <p:sp>
          <p:nvSpPr>
            <p:cNvPr id="11" name="TextBox 11"/>
            <p:cNvSpPr txBox="1"/>
            <p:nvPr/>
          </p:nvSpPr>
          <p:spPr>
            <a:xfrm>
              <a:off x="0" y="-19050"/>
              <a:ext cx="8229600" cy="749300"/>
            </a:xfrm>
            <a:prstGeom prst="rect">
              <a:avLst/>
            </a:prstGeom>
          </p:spPr>
          <p:txBody>
            <a:bodyPr lIns="0" tIns="0" rIns="0" bIns="0" rtlCol="0" anchor="ctr"/>
            <a:lstStyle/>
            <a:p>
              <a:pPr algn="ctr">
                <a:lnSpc>
                  <a:spcPts val="2160"/>
                </a:lnSpc>
              </a:pPr>
              <a:r>
                <a:rPr lang="en-US" sz="1800">
                  <a:solidFill>
                    <a:srgbClr val="898989"/>
                  </a:solidFill>
                  <a:latin typeface="Times New Roman" panose="02020503050405090304"/>
                  <a:ea typeface="Times New Roman" panose="02020503050405090304"/>
                  <a:cs typeface="Times New Roman" panose="02020503050405090304"/>
                  <a:sym typeface="Times New Roman" panose="02020503050405090304"/>
                </a:rPr>
                <a:t>Review No.2         Batch No. CG4          Department of CSE</a:t>
              </a:r>
              <a:endParaRPr lang="en-US" sz="1800">
                <a:solidFill>
                  <a:srgbClr val="898989"/>
                </a:solidFill>
                <a:latin typeface="Times New Roman" panose="02020503050405090304"/>
                <a:ea typeface="Times New Roman" panose="02020503050405090304"/>
                <a:cs typeface="Times New Roman" panose="02020503050405090304"/>
                <a:sym typeface="Times New Roman" panose="02020503050405090304"/>
              </a:endParaRPr>
            </a:p>
          </p:txBody>
        </p:sp>
      </p:grpSp>
      <p:grpSp>
        <p:nvGrpSpPr>
          <p:cNvPr id="12" name="Group 12"/>
          <p:cNvGrpSpPr/>
          <p:nvPr/>
        </p:nvGrpSpPr>
        <p:grpSpPr>
          <a:xfrm rot="0">
            <a:off x="1257300" y="9534525"/>
            <a:ext cx="4114800" cy="547688"/>
            <a:chOff x="0" y="0"/>
            <a:chExt cx="5486400" cy="730250"/>
          </a:xfrm>
        </p:grpSpPr>
        <p:sp>
          <p:nvSpPr>
            <p:cNvPr id="13" name="Freeform 13"/>
            <p:cNvSpPr/>
            <p:nvPr/>
          </p:nvSpPr>
          <p:spPr>
            <a:xfrm>
              <a:off x="0" y="0"/>
              <a:ext cx="5486400" cy="730250"/>
            </a:xfrm>
            <a:custGeom>
              <a:avLst/>
              <a:gdLst/>
              <a:ahLst/>
              <a:cxnLst/>
              <a:rect l="l" t="t" r="r" b="b"/>
              <a:pathLst>
                <a:path w="5486400" h="730250">
                  <a:moveTo>
                    <a:pt x="0" y="0"/>
                  </a:moveTo>
                  <a:lnTo>
                    <a:pt x="5486400" y="0"/>
                  </a:lnTo>
                  <a:lnTo>
                    <a:pt x="5486400" y="730250"/>
                  </a:lnTo>
                  <a:lnTo>
                    <a:pt x="0" y="730250"/>
                  </a:lnTo>
                  <a:close/>
                </a:path>
              </a:pathLst>
            </a:custGeom>
          </p:spPr>
        </p:sp>
        <p:sp>
          <p:nvSpPr>
            <p:cNvPr id="14" name="TextBox 14"/>
            <p:cNvSpPr txBox="1"/>
            <p:nvPr/>
          </p:nvSpPr>
          <p:spPr>
            <a:xfrm>
              <a:off x="0" y="-19050"/>
              <a:ext cx="5486400" cy="749300"/>
            </a:xfrm>
            <a:prstGeom prst="rect">
              <a:avLst/>
            </a:prstGeom>
          </p:spPr>
          <p:txBody>
            <a:bodyPr lIns="0" tIns="0" rIns="0" bIns="0" rtlCol="0" anchor="ctr"/>
            <a:lstStyle/>
            <a:p>
              <a:pPr algn="l">
                <a:lnSpc>
                  <a:spcPts val="2160"/>
                </a:lnSpc>
              </a:pPr>
              <a:r>
                <a:rPr lang="en-US" sz="1800">
                  <a:solidFill>
                    <a:srgbClr val="898989"/>
                  </a:solidFill>
                  <a:latin typeface="Times New Roman" panose="02020503050405090304"/>
                  <a:ea typeface="Times New Roman" panose="02020503050405090304"/>
                  <a:cs typeface="Times New Roman" panose="02020503050405090304"/>
                  <a:sym typeface="Times New Roman" panose="02020503050405090304"/>
                </a:rPr>
                <a:t>05</a:t>
              </a:r>
              <a:r>
                <a:rPr lang="en-US" sz="1800">
                  <a:solidFill>
                    <a:srgbClr val="898989"/>
                  </a:solidFill>
                  <a:latin typeface="Times New Roman" panose="02020503050405090304"/>
                  <a:ea typeface="Times New Roman" panose="02020503050405090304"/>
                  <a:cs typeface="Times New Roman" panose="02020503050405090304"/>
                  <a:sym typeface="Times New Roman" panose="02020503050405090304"/>
                </a:rPr>
                <a:t>-12-2025</a:t>
              </a:r>
              <a:endParaRPr lang="en-US" sz="1800">
                <a:solidFill>
                  <a:srgbClr val="898989"/>
                </a:solidFill>
                <a:latin typeface="Times New Roman" panose="02020503050405090304"/>
                <a:ea typeface="Times New Roman" panose="02020503050405090304"/>
                <a:cs typeface="Times New Roman" panose="02020503050405090304"/>
                <a:sym typeface="Times New Roman" panose="02020503050405090304"/>
              </a:endParaRPr>
            </a:p>
          </p:txBody>
        </p:sp>
      </p:grpSp>
      <p:sp>
        <p:nvSpPr>
          <p:cNvPr id="15" name="TextBox 15"/>
          <p:cNvSpPr txBox="1"/>
          <p:nvPr/>
        </p:nvSpPr>
        <p:spPr>
          <a:xfrm>
            <a:off x="1028700" y="2163501"/>
            <a:ext cx="16230600" cy="7717789"/>
          </a:xfrm>
          <a:prstGeom prst="rect">
            <a:avLst/>
          </a:prstGeom>
        </p:spPr>
        <p:txBody>
          <a:bodyPr lIns="0" tIns="0" rIns="0" bIns="0" rtlCol="0" anchor="t">
            <a:spAutoFit/>
          </a:bodyPr>
          <a:lstStyle/>
          <a:p>
            <a:pPr algn="just">
              <a:lnSpc>
                <a:spcPts val="4060"/>
              </a:lnSpc>
            </a:pPr>
            <a:r>
              <a:rPr lang="en-US" sz="2900" b="1">
                <a:solidFill>
                  <a:srgbClr val="000000"/>
                </a:solidFill>
                <a:latin typeface="Times New Roman Bold" panose="02020503050405090304"/>
                <a:ea typeface="Times New Roman Bold" panose="02020503050405090304"/>
                <a:cs typeface="Times New Roman Bold" panose="02020503050405090304"/>
                <a:sym typeface="Times New Roman Bold" panose="02020503050405090304"/>
              </a:rPr>
              <a:t>1. Development Environment</a:t>
            </a:r>
            <a:endParaRPr lang="en-US" sz="2900" b="1">
              <a:solidFill>
                <a:srgbClr val="000000"/>
              </a:solidFill>
              <a:latin typeface="Times New Roman Bold" panose="02020503050405090304"/>
              <a:ea typeface="Times New Roman Bold" panose="02020503050405090304"/>
              <a:cs typeface="Times New Roman Bold" panose="02020503050405090304"/>
              <a:sym typeface="Times New Roman Bold" panose="02020503050405090304"/>
            </a:endParaRPr>
          </a:p>
          <a:p>
            <a:pPr algn="just">
              <a:lnSpc>
                <a:spcPts val="4060"/>
              </a:lnSpc>
            </a:pPr>
            <a:r>
              <a:rPr lang="en-US" sz="2900">
                <a:solidFill>
                  <a:srgbClr val="000000"/>
                </a:solidFill>
                <a:latin typeface="Times New Roman" panose="02020503050405090304"/>
                <a:ea typeface="Times New Roman" panose="02020503050405090304"/>
                <a:cs typeface="Times New Roman" panose="02020503050405090304"/>
                <a:sym typeface="Times New Roman" panose="02020503050405090304"/>
              </a:rPr>
              <a:t>The system was implemente</a:t>
            </a:r>
            <a:r>
              <a:rPr lang="en-US" sz="2900">
                <a:solidFill>
                  <a:srgbClr val="000000"/>
                </a:solidFill>
                <a:latin typeface="Times New Roman" panose="02020503050405090304"/>
                <a:ea typeface="Times New Roman" panose="02020503050405090304"/>
                <a:cs typeface="Times New Roman" panose="02020503050405090304"/>
                <a:sym typeface="Times New Roman" panose="02020503050405090304"/>
              </a:rPr>
              <a:t>d in Python using Google Colab for model training and VS Code for backend development. Required libraries included Pandas, NumPy, Scikit-learn, XGBoost, CatBoost, LightGBM, Matplotlib, and Flask.</a:t>
            </a:r>
            <a:endParaRPr lang="en-US" sz="2900">
              <a:solidFill>
                <a:srgbClr val="000000"/>
              </a:solidFill>
              <a:latin typeface="Times New Roman" panose="02020503050405090304"/>
              <a:ea typeface="Times New Roman" panose="02020503050405090304"/>
              <a:cs typeface="Times New Roman" panose="02020503050405090304"/>
              <a:sym typeface="Times New Roman" panose="02020503050405090304"/>
            </a:endParaRPr>
          </a:p>
          <a:p>
            <a:pPr algn="just">
              <a:lnSpc>
                <a:spcPts val="4060"/>
              </a:lnSpc>
            </a:pPr>
          </a:p>
          <a:p>
            <a:pPr algn="just">
              <a:lnSpc>
                <a:spcPts val="4060"/>
              </a:lnSpc>
            </a:pPr>
            <a:r>
              <a:rPr lang="en-US" sz="2900" b="1">
                <a:solidFill>
                  <a:srgbClr val="000000"/>
                </a:solidFill>
                <a:latin typeface="Times New Roman Bold" panose="02020503050405090304"/>
                <a:ea typeface="Times New Roman Bold" panose="02020503050405090304"/>
                <a:cs typeface="Times New Roman Bold" panose="02020503050405090304"/>
                <a:sym typeface="Times New Roman Bold" panose="02020503050405090304"/>
              </a:rPr>
              <a:t>2. Data Processing Implementation</a:t>
            </a:r>
            <a:endParaRPr lang="en-US" sz="2900" b="1">
              <a:solidFill>
                <a:srgbClr val="000000"/>
              </a:solidFill>
              <a:latin typeface="Times New Roman Bold" panose="02020503050405090304"/>
              <a:ea typeface="Times New Roman Bold" panose="02020503050405090304"/>
              <a:cs typeface="Times New Roman Bold" panose="02020503050405090304"/>
              <a:sym typeface="Times New Roman Bold" panose="02020503050405090304"/>
            </a:endParaRPr>
          </a:p>
          <a:p>
            <a:pPr algn="just">
              <a:lnSpc>
                <a:spcPts val="4060"/>
              </a:lnSpc>
            </a:pPr>
            <a:r>
              <a:rPr lang="en-US" sz="2900">
                <a:solidFill>
                  <a:srgbClr val="000000"/>
                </a:solidFill>
                <a:latin typeface="Times New Roman" panose="02020503050405090304"/>
                <a:ea typeface="Times New Roman" panose="02020503050405090304"/>
                <a:cs typeface="Times New Roman" panose="02020503050405090304"/>
                <a:sym typeface="Times New Roman" panose="02020503050405090304"/>
              </a:rPr>
              <a:t>Scripts were written to load the dataset, clean inconsistent values, apply IQR-based outlier removal, encode categorical variables, and scale numerical features. Feature engineering functions were implemented to compute derived attributes such as price-per-km and hp-per-age.</a:t>
            </a:r>
            <a:endParaRPr lang="en-US" sz="2900">
              <a:solidFill>
                <a:srgbClr val="000000"/>
              </a:solidFill>
              <a:latin typeface="Times New Roman" panose="02020503050405090304"/>
              <a:ea typeface="Times New Roman" panose="02020503050405090304"/>
              <a:cs typeface="Times New Roman" panose="02020503050405090304"/>
              <a:sym typeface="Times New Roman" panose="02020503050405090304"/>
            </a:endParaRPr>
          </a:p>
          <a:p>
            <a:pPr algn="just">
              <a:lnSpc>
                <a:spcPts val="4060"/>
              </a:lnSpc>
            </a:pPr>
          </a:p>
          <a:p>
            <a:pPr algn="just">
              <a:lnSpc>
                <a:spcPts val="4060"/>
              </a:lnSpc>
            </a:pPr>
            <a:r>
              <a:rPr lang="en-US" sz="2900" b="1">
                <a:solidFill>
                  <a:srgbClr val="000000"/>
                </a:solidFill>
                <a:latin typeface="Times New Roman Bold" panose="02020503050405090304"/>
                <a:ea typeface="Times New Roman Bold" panose="02020503050405090304"/>
                <a:cs typeface="Times New Roman Bold" panose="02020503050405090304"/>
                <a:sym typeface="Times New Roman Bold" panose="02020503050405090304"/>
              </a:rPr>
              <a:t>3. Model Training Workflow</a:t>
            </a:r>
            <a:endParaRPr lang="en-US" sz="2900" b="1">
              <a:solidFill>
                <a:srgbClr val="000000"/>
              </a:solidFill>
              <a:latin typeface="Times New Roman Bold" panose="02020503050405090304"/>
              <a:ea typeface="Times New Roman Bold" panose="02020503050405090304"/>
              <a:cs typeface="Times New Roman Bold" panose="02020503050405090304"/>
              <a:sym typeface="Times New Roman Bold" panose="02020503050405090304"/>
            </a:endParaRPr>
          </a:p>
          <a:p>
            <a:pPr algn="just">
              <a:lnSpc>
                <a:spcPts val="4060"/>
              </a:lnSpc>
            </a:pPr>
            <a:r>
              <a:rPr lang="en-US" sz="2900">
                <a:solidFill>
                  <a:srgbClr val="000000"/>
                </a:solidFill>
                <a:latin typeface="Times New Roman" panose="02020503050405090304"/>
                <a:ea typeface="Times New Roman" panose="02020503050405090304"/>
                <a:cs typeface="Times New Roman" panose="02020503050405090304"/>
                <a:sym typeface="Times New Roman" panose="02020503050405090304"/>
              </a:rPr>
              <a:t>Each machine learning model was trained and optimized using dedicated Python modules. GridSearchCV was used for hyperparameter tuning, and the final stacked ensemble model was trained using outputs from base learners. Trained models were saved using joblib.</a:t>
            </a:r>
            <a:endParaRPr lang="en-US" sz="2900">
              <a:solidFill>
                <a:srgbClr val="000000"/>
              </a:solidFill>
              <a:latin typeface="Times New Roman" panose="02020503050405090304"/>
              <a:ea typeface="Times New Roman" panose="02020503050405090304"/>
              <a:cs typeface="Times New Roman" panose="02020503050405090304"/>
              <a:sym typeface="Times New Roman" panose="02020503050405090304"/>
            </a:endParaRPr>
          </a:p>
          <a:p>
            <a:pPr algn="just">
              <a:lnSpc>
                <a:spcPts val="4060"/>
              </a:lnSpc>
            </a:p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0">
            <a:off x="1770927" y="547687"/>
            <a:ext cx="15259773" cy="1692014"/>
            <a:chOff x="0" y="0"/>
            <a:chExt cx="20346364" cy="2256018"/>
          </a:xfrm>
        </p:grpSpPr>
        <p:sp>
          <p:nvSpPr>
            <p:cNvPr id="3" name="Freeform 3"/>
            <p:cNvSpPr/>
            <p:nvPr/>
          </p:nvSpPr>
          <p:spPr>
            <a:xfrm>
              <a:off x="0" y="0"/>
              <a:ext cx="20346364" cy="2256018"/>
            </a:xfrm>
            <a:custGeom>
              <a:avLst/>
              <a:gdLst/>
              <a:ahLst/>
              <a:cxnLst/>
              <a:rect l="l" t="t" r="r" b="b"/>
              <a:pathLst>
                <a:path w="20346364" h="2256018">
                  <a:moveTo>
                    <a:pt x="0" y="0"/>
                  </a:moveTo>
                  <a:lnTo>
                    <a:pt x="20346364" y="0"/>
                  </a:lnTo>
                  <a:lnTo>
                    <a:pt x="20346364" y="2256018"/>
                  </a:lnTo>
                  <a:lnTo>
                    <a:pt x="0" y="2256018"/>
                  </a:lnTo>
                  <a:close/>
                </a:path>
              </a:pathLst>
            </a:custGeom>
          </p:spPr>
        </p:sp>
        <p:sp>
          <p:nvSpPr>
            <p:cNvPr id="4" name="TextBox 4"/>
            <p:cNvSpPr txBox="1"/>
            <p:nvPr/>
          </p:nvSpPr>
          <p:spPr>
            <a:xfrm>
              <a:off x="0" y="38100"/>
              <a:ext cx="20346364" cy="2217918"/>
            </a:xfrm>
            <a:prstGeom prst="rect">
              <a:avLst/>
            </a:prstGeom>
          </p:spPr>
          <p:txBody>
            <a:bodyPr lIns="0" tIns="0" rIns="0" bIns="0" rtlCol="0" anchor="ctr"/>
            <a:lstStyle/>
            <a:p>
              <a:pPr algn="ctr">
                <a:lnSpc>
                  <a:spcPts val="7130"/>
                </a:lnSpc>
              </a:pPr>
              <a:r>
                <a:rPr lang="en-US" sz="6600" b="1">
                  <a:solidFill>
                    <a:srgbClr val="000000"/>
                  </a:solidFill>
                  <a:latin typeface="Times New Roman Bold" panose="02020503050405090304"/>
                  <a:ea typeface="Times New Roman Bold" panose="02020503050405090304"/>
                  <a:cs typeface="Times New Roman Bold" panose="02020503050405090304"/>
                  <a:sym typeface="Times New Roman Bold" panose="02020503050405090304"/>
                </a:rPr>
                <a:t>IMPLEMENTATION</a:t>
              </a:r>
              <a:endParaRPr lang="en-US" sz="6600" b="1">
                <a:solidFill>
                  <a:srgbClr val="000000"/>
                </a:solidFill>
                <a:latin typeface="Times New Roman Bold" panose="02020503050405090304"/>
                <a:ea typeface="Times New Roman Bold" panose="02020503050405090304"/>
                <a:cs typeface="Times New Roman Bold" panose="02020503050405090304"/>
                <a:sym typeface="Times New Roman Bold" panose="02020503050405090304"/>
              </a:endParaRPr>
            </a:p>
          </p:txBody>
        </p:sp>
      </p:grpSp>
      <p:grpSp>
        <p:nvGrpSpPr>
          <p:cNvPr id="5" name="Group 5"/>
          <p:cNvGrpSpPr/>
          <p:nvPr/>
        </p:nvGrpSpPr>
        <p:grpSpPr>
          <a:xfrm rot="0">
            <a:off x="12915900" y="9534525"/>
            <a:ext cx="4114800" cy="547688"/>
            <a:chOff x="0" y="0"/>
            <a:chExt cx="5486400" cy="730250"/>
          </a:xfrm>
        </p:grpSpPr>
        <p:sp>
          <p:nvSpPr>
            <p:cNvPr id="6" name="Freeform 6"/>
            <p:cNvSpPr/>
            <p:nvPr/>
          </p:nvSpPr>
          <p:spPr>
            <a:xfrm>
              <a:off x="0" y="0"/>
              <a:ext cx="5486400" cy="730250"/>
            </a:xfrm>
            <a:custGeom>
              <a:avLst/>
              <a:gdLst/>
              <a:ahLst/>
              <a:cxnLst/>
              <a:rect l="l" t="t" r="r" b="b"/>
              <a:pathLst>
                <a:path w="5486400" h="730250">
                  <a:moveTo>
                    <a:pt x="0" y="0"/>
                  </a:moveTo>
                  <a:lnTo>
                    <a:pt x="5486400" y="0"/>
                  </a:lnTo>
                  <a:lnTo>
                    <a:pt x="5486400" y="730250"/>
                  </a:lnTo>
                  <a:lnTo>
                    <a:pt x="0" y="730250"/>
                  </a:lnTo>
                  <a:close/>
                </a:path>
              </a:pathLst>
            </a:custGeom>
          </p:spPr>
        </p:sp>
        <p:sp>
          <p:nvSpPr>
            <p:cNvPr id="7" name="TextBox 7"/>
            <p:cNvSpPr txBox="1"/>
            <p:nvPr/>
          </p:nvSpPr>
          <p:spPr>
            <a:xfrm>
              <a:off x="0" y="-19050"/>
              <a:ext cx="5486400" cy="749300"/>
            </a:xfrm>
            <a:prstGeom prst="rect">
              <a:avLst/>
            </a:prstGeom>
          </p:spPr>
          <p:txBody>
            <a:bodyPr lIns="0" tIns="0" rIns="0" bIns="0" rtlCol="0" anchor="ctr"/>
            <a:lstStyle/>
            <a:p>
              <a:pPr algn="r">
                <a:lnSpc>
                  <a:spcPts val="2160"/>
                </a:lnSpc>
              </a:pPr>
              <a:r>
                <a:rPr lang="en-US" sz="1800">
                  <a:solidFill>
                    <a:srgbClr val="898989"/>
                  </a:solidFill>
                  <a:latin typeface="Times New Roman" panose="02020503050405090304"/>
                  <a:ea typeface="Times New Roman" panose="02020503050405090304"/>
                  <a:cs typeface="Times New Roman" panose="02020503050405090304"/>
                  <a:sym typeface="Times New Roman" panose="02020503050405090304"/>
                </a:rPr>
                <a:t>14</a:t>
              </a:r>
              <a:endParaRPr lang="en-US" sz="1800">
                <a:solidFill>
                  <a:srgbClr val="898989"/>
                </a:solidFill>
                <a:latin typeface="Times New Roman" panose="02020503050405090304"/>
                <a:ea typeface="Times New Roman" panose="02020503050405090304"/>
                <a:cs typeface="Times New Roman" panose="02020503050405090304"/>
                <a:sym typeface="Times New Roman" panose="02020503050405090304"/>
              </a:endParaRPr>
            </a:p>
          </p:txBody>
        </p:sp>
      </p:grpSp>
      <p:sp>
        <p:nvSpPr>
          <p:cNvPr id="8" name="Freeform 8"/>
          <p:cNvSpPr/>
          <p:nvPr/>
        </p:nvSpPr>
        <p:spPr>
          <a:xfrm>
            <a:off x="210190" y="272505"/>
            <a:ext cx="4353228" cy="756195"/>
          </a:xfrm>
          <a:custGeom>
            <a:avLst/>
            <a:gdLst/>
            <a:ahLst/>
            <a:cxnLst/>
            <a:rect l="l" t="t" r="r" b="b"/>
            <a:pathLst>
              <a:path w="4353228" h="756195">
                <a:moveTo>
                  <a:pt x="0" y="0"/>
                </a:moveTo>
                <a:lnTo>
                  <a:pt x="4353228" y="0"/>
                </a:lnTo>
                <a:lnTo>
                  <a:pt x="4353228" y="756195"/>
                </a:lnTo>
                <a:lnTo>
                  <a:pt x="0" y="756195"/>
                </a:lnTo>
                <a:lnTo>
                  <a:pt x="0" y="0"/>
                </a:lnTo>
                <a:close/>
              </a:path>
            </a:pathLst>
          </a:custGeom>
          <a:blipFill>
            <a:blip r:embed="rId1"/>
            <a:stretch>
              <a:fillRect/>
            </a:stretch>
          </a:blipFill>
        </p:spPr>
      </p:sp>
      <p:grpSp>
        <p:nvGrpSpPr>
          <p:cNvPr id="9" name="Group 9"/>
          <p:cNvGrpSpPr/>
          <p:nvPr/>
        </p:nvGrpSpPr>
        <p:grpSpPr>
          <a:xfrm rot="0">
            <a:off x="6057900" y="9534525"/>
            <a:ext cx="6172200" cy="547688"/>
            <a:chOff x="0" y="0"/>
            <a:chExt cx="8229600" cy="730250"/>
          </a:xfrm>
        </p:grpSpPr>
        <p:sp>
          <p:nvSpPr>
            <p:cNvPr id="10" name="Freeform 10"/>
            <p:cNvSpPr/>
            <p:nvPr/>
          </p:nvSpPr>
          <p:spPr>
            <a:xfrm>
              <a:off x="0" y="0"/>
              <a:ext cx="8229600" cy="730250"/>
            </a:xfrm>
            <a:custGeom>
              <a:avLst/>
              <a:gdLst/>
              <a:ahLst/>
              <a:cxnLst/>
              <a:rect l="l" t="t" r="r" b="b"/>
              <a:pathLst>
                <a:path w="8229600" h="730250">
                  <a:moveTo>
                    <a:pt x="0" y="0"/>
                  </a:moveTo>
                  <a:lnTo>
                    <a:pt x="8229600" y="0"/>
                  </a:lnTo>
                  <a:lnTo>
                    <a:pt x="8229600" y="730250"/>
                  </a:lnTo>
                  <a:lnTo>
                    <a:pt x="0" y="730250"/>
                  </a:lnTo>
                  <a:close/>
                </a:path>
              </a:pathLst>
            </a:custGeom>
          </p:spPr>
        </p:sp>
        <p:sp>
          <p:nvSpPr>
            <p:cNvPr id="11" name="TextBox 11"/>
            <p:cNvSpPr txBox="1"/>
            <p:nvPr/>
          </p:nvSpPr>
          <p:spPr>
            <a:xfrm>
              <a:off x="0" y="-19050"/>
              <a:ext cx="8229600" cy="749300"/>
            </a:xfrm>
            <a:prstGeom prst="rect">
              <a:avLst/>
            </a:prstGeom>
          </p:spPr>
          <p:txBody>
            <a:bodyPr lIns="0" tIns="0" rIns="0" bIns="0" rtlCol="0" anchor="ctr"/>
            <a:lstStyle/>
            <a:p>
              <a:pPr algn="ctr">
                <a:lnSpc>
                  <a:spcPts val="2160"/>
                </a:lnSpc>
              </a:pPr>
              <a:r>
                <a:rPr lang="en-US" sz="1800">
                  <a:solidFill>
                    <a:srgbClr val="898989"/>
                  </a:solidFill>
                  <a:latin typeface="Times New Roman" panose="02020503050405090304"/>
                  <a:ea typeface="Times New Roman" panose="02020503050405090304"/>
                  <a:cs typeface="Times New Roman" panose="02020503050405090304"/>
                  <a:sym typeface="Times New Roman" panose="02020503050405090304"/>
                </a:rPr>
                <a:t>Review No.2         Batch No. CG4          Department of CSE</a:t>
              </a:r>
              <a:endParaRPr lang="en-US" sz="1800">
                <a:solidFill>
                  <a:srgbClr val="898989"/>
                </a:solidFill>
                <a:latin typeface="Times New Roman" panose="02020503050405090304"/>
                <a:ea typeface="Times New Roman" panose="02020503050405090304"/>
                <a:cs typeface="Times New Roman" panose="02020503050405090304"/>
                <a:sym typeface="Times New Roman" panose="02020503050405090304"/>
              </a:endParaRPr>
            </a:p>
          </p:txBody>
        </p:sp>
      </p:grpSp>
      <p:grpSp>
        <p:nvGrpSpPr>
          <p:cNvPr id="12" name="Group 12"/>
          <p:cNvGrpSpPr/>
          <p:nvPr/>
        </p:nvGrpSpPr>
        <p:grpSpPr>
          <a:xfrm rot="0">
            <a:off x="1257300" y="9534525"/>
            <a:ext cx="4114800" cy="547688"/>
            <a:chOff x="0" y="0"/>
            <a:chExt cx="5486400" cy="730250"/>
          </a:xfrm>
        </p:grpSpPr>
        <p:sp>
          <p:nvSpPr>
            <p:cNvPr id="13" name="Freeform 13"/>
            <p:cNvSpPr/>
            <p:nvPr/>
          </p:nvSpPr>
          <p:spPr>
            <a:xfrm>
              <a:off x="0" y="0"/>
              <a:ext cx="5486400" cy="730250"/>
            </a:xfrm>
            <a:custGeom>
              <a:avLst/>
              <a:gdLst/>
              <a:ahLst/>
              <a:cxnLst/>
              <a:rect l="l" t="t" r="r" b="b"/>
              <a:pathLst>
                <a:path w="5486400" h="730250">
                  <a:moveTo>
                    <a:pt x="0" y="0"/>
                  </a:moveTo>
                  <a:lnTo>
                    <a:pt x="5486400" y="0"/>
                  </a:lnTo>
                  <a:lnTo>
                    <a:pt x="5486400" y="730250"/>
                  </a:lnTo>
                  <a:lnTo>
                    <a:pt x="0" y="730250"/>
                  </a:lnTo>
                  <a:close/>
                </a:path>
              </a:pathLst>
            </a:custGeom>
          </p:spPr>
        </p:sp>
        <p:sp>
          <p:nvSpPr>
            <p:cNvPr id="14" name="TextBox 14"/>
            <p:cNvSpPr txBox="1"/>
            <p:nvPr/>
          </p:nvSpPr>
          <p:spPr>
            <a:xfrm>
              <a:off x="0" y="-19050"/>
              <a:ext cx="5486400" cy="749300"/>
            </a:xfrm>
            <a:prstGeom prst="rect">
              <a:avLst/>
            </a:prstGeom>
          </p:spPr>
          <p:txBody>
            <a:bodyPr lIns="0" tIns="0" rIns="0" bIns="0" rtlCol="0" anchor="ctr"/>
            <a:lstStyle/>
            <a:p>
              <a:pPr algn="l">
                <a:lnSpc>
                  <a:spcPts val="2160"/>
                </a:lnSpc>
              </a:pPr>
              <a:r>
                <a:rPr lang="en-US" sz="1800">
                  <a:solidFill>
                    <a:srgbClr val="898989"/>
                  </a:solidFill>
                  <a:latin typeface="Times New Roman" panose="02020503050405090304"/>
                  <a:ea typeface="Times New Roman" panose="02020503050405090304"/>
                  <a:cs typeface="Times New Roman" panose="02020503050405090304"/>
                  <a:sym typeface="Times New Roman" panose="02020503050405090304"/>
                </a:rPr>
                <a:t>05</a:t>
              </a:r>
              <a:r>
                <a:rPr lang="en-US" sz="1800">
                  <a:solidFill>
                    <a:srgbClr val="898989"/>
                  </a:solidFill>
                  <a:latin typeface="Times New Roman" panose="02020503050405090304"/>
                  <a:ea typeface="Times New Roman" panose="02020503050405090304"/>
                  <a:cs typeface="Times New Roman" panose="02020503050405090304"/>
                  <a:sym typeface="Times New Roman" panose="02020503050405090304"/>
                </a:rPr>
                <a:t>-12-2025</a:t>
              </a:r>
              <a:endParaRPr lang="en-US" sz="1800">
                <a:solidFill>
                  <a:srgbClr val="898989"/>
                </a:solidFill>
                <a:latin typeface="Times New Roman" panose="02020503050405090304"/>
                <a:ea typeface="Times New Roman" panose="02020503050405090304"/>
                <a:cs typeface="Times New Roman" panose="02020503050405090304"/>
                <a:sym typeface="Times New Roman" panose="02020503050405090304"/>
              </a:endParaRPr>
            </a:p>
          </p:txBody>
        </p:sp>
      </p:grpSp>
      <p:sp>
        <p:nvSpPr>
          <p:cNvPr id="15" name="TextBox 15"/>
          <p:cNvSpPr txBox="1"/>
          <p:nvPr/>
        </p:nvSpPr>
        <p:spPr>
          <a:xfrm>
            <a:off x="1028700" y="2163501"/>
            <a:ext cx="16230600" cy="6689089"/>
          </a:xfrm>
          <a:prstGeom prst="rect">
            <a:avLst/>
          </a:prstGeom>
        </p:spPr>
        <p:txBody>
          <a:bodyPr lIns="0" tIns="0" rIns="0" bIns="0" rtlCol="0" anchor="t">
            <a:spAutoFit/>
          </a:bodyPr>
          <a:lstStyle/>
          <a:p>
            <a:pPr algn="just">
              <a:lnSpc>
                <a:spcPts val="4060"/>
              </a:lnSpc>
            </a:pPr>
            <a:r>
              <a:rPr lang="en-US" sz="2900" b="1">
                <a:solidFill>
                  <a:srgbClr val="000000"/>
                </a:solidFill>
                <a:latin typeface="Times New Roman Bold" panose="02020503050405090304"/>
                <a:ea typeface="Times New Roman Bold" panose="02020503050405090304"/>
                <a:cs typeface="Times New Roman Bold" panose="02020503050405090304"/>
                <a:sym typeface="Times New Roman Bold" panose="02020503050405090304"/>
              </a:rPr>
              <a:t>4. Evaluation &amp; Visualization</a:t>
            </a:r>
            <a:endParaRPr lang="en-US" sz="2900" b="1">
              <a:solidFill>
                <a:srgbClr val="000000"/>
              </a:solidFill>
              <a:latin typeface="Times New Roman Bold" panose="02020503050405090304"/>
              <a:ea typeface="Times New Roman Bold" panose="02020503050405090304"/>
              <a:cs typeface="Times New Roman Bold" panose="02020503050405090304"/>
              <a:sym typeface="Times New Roman Bold" panose="02020503050405090304"/>
            </a:endParaRPr>
          </a:p>
          <a:p>
            <a:pPr algn="just">
              <a:lnSpc>
                <a:spcPts val="4060"/>
              </a:lnSpc>
            </a:pPr>
            <a:r>
              <a:rPr lang="en-US" sz="2900">
                <a:solidFill>
                  <a:srgbClr val="000000"/>
                </a:solidFill>
                <a:latin typeface="Times New Roman" panose="02020503050405090304"/>
                <a:ea typeface="Times New Roman" panose="02020503050405090304"/>
                <a:cs typeface="Times New Roman" panose="02020503050405090304"/>
                <a:sym typeface="Times New Roman" panose="02020503050405090304"/>
              </a:rPr>
              <a:t>Residual plots, pre</a:t>
            </a:r>
            <a:r>
              <a:rPr lang="en-US" sz="2900">
                <a:solidFill>
                  <a:srgbClr val="000000"/>
                </a:solidFill>
                <a:latin typeface="Times New Roman" panose="02020503050405090304"/>
                <a:ea typeface="Times New Roman" panose="02020503050405090304"/>
                <a:cs typeface="Times New Roman" panose="02020503050405090304"/>
                <a:sym typeface="Times New Roman" panose="02020503050405090304"/>
              </a:rPr>
              <a:t>diction comparison graphs, and feature importance charts were generated to verify performance. The stacked ensemble achieved the best accuracy and was selected for deployment.</a:t>
            </a:r>
            <a:endParaRPr lang="en-US" sz="2900">
              <a:solidFill>
                <a:srgbClr val="000000"/>
              </a:solidFill>
              <a:latin typeface="Times New Roman" panose="02020503050405090304"/>
              <a:ea typeface="Times New Roman" panose="02020503050405090304"/>
              <a:cs typeface="Times New Roman" panose="02020503050405090304"/>
              <a:sym typeface="Times New Roman" panose="02020503050405090304"/>
            </a:endParaRPr>
          </a:p>
          <a:p>
            <a:pPr algn="just">
              <a:lnSpc>
                <a:spcPts val="4060"/>
              </a:lnSpc>
            </a:pPr>
          </a:p>
          <a:p>
            <a:pPr algn="just">
              <a:lnSpc>
                <a:spcPts val="4060"/>
              </a:lnSpc>
            </a:pPr>
            <a:r>
              <a:rPr lang="en-US" sz="2900" b="1">
                <a:solidFill>
                  <a:srgbClr val="000000"/>
                </a:solidFill>
                <a:latin typeface="Times New Roman Bold" panose="02020503050405090304"/>
                <a:ea typeface="Times New Roman Bold" panose="02020503050405090304"/>
                <a:cs typeface="Times New Roman Bold" panose="02020503050405090304"/>
                <a:sym typeface="Times New Roman Bold" panose="02020503050405090304"/>
              </a:rPr>
              <a:t>5. Backend &amp; API Implementation</a:t>
            </a:r>
            <a:endParaRPr lang="en-US" sz="2900" b="1">
              <a:solidFill>
                <a:srgbClr val="000000"/>
              </a:solidFill>
              <a:latin typeface="Times New Roman Bold" panose="02020503050405090304"/>
              <a:ea typeface="Times New Roman Bold" panose="02020503050405090304"/>
              <a:cs typeface="Times New Roman Bold" panose="02020503050405090304"/>
              <a:sym typeface="Times New Roman Bold" panose="02020503050405090304"/>
            </a:endParaRPr>
          </a:p>
          <a:p>
            <a:pPr algn="just">
              <a:lnSpc>
                <a:spcPts val="4060"/>
              </a:lnSpc>
            </a:pPr>
            <a:r>
              <a:rPr lang="en-US" sz="2900">
                <a:solidFill>
                  <a:srgbClr val="000000"/>
                </a:solidFill>
                <a:latin typeface="Times New Roman" panose="02020503050405090304"/>
                <a:ea typeface="Times New Roman" panose="02020503050405090304"/>
                <a:cs typeface="Times New Roman" panose="02020503050405090304"/>
                <a:sym typeface="Times New Roman" panose="02020503050405090304"/>
              </a:rPr>
              <a:t>A Flask-based REST API was developed to serve real-time predictions. The API loads the final model, accepts vehicle details via JSON, processes them through the pipeline, and returns the predicted price. CORS was enabled for frontend communication.</a:t>
            </a:r>
            <a:endParaRPr lang="en-US" sz="2900">
              <a:solidFill>
                <a:srgbClr val="000000"/>
              </a:solidFill>
              <a:latin typeface="Times New Roman" panose="02020503050405090304"/>
              <a:ea typeface="Times New Roman" panose="02020503050405090304"/>
              <a:cs typeface="Times New Roman" panose="02020503050405090304"/>
              <a:sym typeface="Times New Roman" panose="02020503050405090304"/>
            </a:endParaRPr>
          </a:p>
          <a:p>
            <a:pPr algn="just">
              <a:lnSpc>
                <a:spcPts val="4060"/>
              </a:lnSpc>
            </a:pPr>
          </a:p>
          <a:p>
            <a:pPr algn="just">
              <a:lnSpc>
                <a:spcPts val="4060"/>
              </a:lnSpc>
            </a:pPr>
            <a:r>
              <a:rPr lang="en-US" sz="2900" b="1">
                <a:solidFill>
                  <a:srgbClr val="000000"/>
                </a:solidFill>
                <a:latin typeface="Times New Roman Bold" panose="02020503050405090304"/>
                <a:ea typeface="Times New Roman Bold" panose="02020503050405090304"/>
                <a:cs typeface="Times New Roman Bold" panose="02020503050405090304"/>
                <a:sym typeface="Times New Roman Bold" panose="02020503050405090304"/>
              </a:rPr>
              <a:t>6. UI Integration</a:t>
            </a:r>
            <a:endParaRPr lang="en-US" sz="2900" b="1">
              <a:solidFill>
                <a:srgbClr val="000000"/>
              </a:solidFill>
              <a:latin typeface="Times New Roman Bold" panose="02020503050405090304"/>
              <a:ea typeface="Times New Roman Bold" panose="02020503050405090304"/>
              <a:cs typeface="Times New Roman Bold" panose="02020503050405090304"/>
              <a:sym typeface="Times New Roman Bold" panose="02020503050405090304"/>
            </a:endParaRPr>
          </a:p>
          <a:p>
            <a:pPr algn="just">
              <a:lnSpc>
                <a:spcPts val="4060"/>
              </a:lnSpc>
            </a:pPr>
            <a:r>
              <a:rPr lang="en-US" sz="2900">
                <a:solidFill>
                  <a:srgbClr val="000000"/>
                </a:solidFill>
                <a:latin typeface="Times New Roman" panose="02020503050405090304"/>
                <a:ea typeface="Times New Roman" panose="02020503050405090304"/>
                <a:cs typeface="Times New Roman" panose="02020503050405090304"/>
                <a:sym typeface="Times New Roman" panose="02020503050405090304"/>
              </a:rPr>
              <a:t>A simple web interface was created to capture user inputs and display predicted prices. The frontend communicates with the Flask API, enabling interactive and real-time valuation for users.</a:t>
            </a:r>
            <a:endParaRPr lang="en-US" sz="2900">
              <a:solidFill>
                <a:srgbClr val="000000"/>
              </a:solidFill>
              <a:latin typeface="Times New Roman" panose="02020503050405090304"/>
              <a:ea typeface="Times New Roman" panose="02020503050405090304"/>
              <a:cs typeface="Times New Roman" panose="02020503050405090304"/>
              <a:sym typeface="Times New Roman" panose="02020503050405090304"/>
            </a:endParaRPr>
          </a:p>
          <a:p>
            <a:pPr algn="just">
              <a:lnSpc>
                <a:spcPts val="4060"/>
              </a:lnSpc>
            </a:p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0">
            <a:off x="1770927" y="547688"/>
            <a:ext cx="15259773" cy="1692014"/>
            <a:chOff x="0" y="0"/>
            <a:chExt cx="20346364" cy="2256018"/>
          </a:xfrm>
        </p:grpSpPr>
        <p:sp>
          <p:nvSpPr>
            <p:cNvPr id="3" name="Freeform 3"/>
            <p:cNvSpPr/>
            <p:nvPr/>
          </p:nvSpPr>
          <p:spPr>
            <a:xfrm>
              <a:off x="0" y="0"/>
              <a:ext cx="20346364" cy="2256018"/>
            </a:xfrm>
            <a:custGeom>
              <a:avLst/>
              <a:gdLst/>
              <a:ahLst/>
              <a:cxnLst/>
              <a:rect l="l" t="t" r="r" b="b"/>
              <a:pathLst>
                <a:path w="20346364" h="2256018">
                  <a:moveTo>
                    <a:pt x="0" y="0"/>
                  </a:moveTo>
                  <a:lnTo>
                    <a:pt x="20346364" y="0"/>
                  </a:lnTo>
                  <a:lnTo>
                    <a:pt x="20346364" y="2256018"/>
                  </a:lnTo>
                  <a:lnTo>
                    <a:pt x="0" y="2256018"/>
                  </a:lnTo>
                  <a:close/>
                </a:path>
              </a:pathLst>
            </a:custGeom>
          </p:spPr>
        </p:sp>
        <p:sp>
          <p:nvSpPr>
            <p:cNvPr id="4" name="TextBox 4"/>
            <p:cNvSpPr txBox="1"/>
            <p:nvPr/>
          </p:nvSpPr>
          <p:spPr>
            <a:xfrm>
              <a:off x="0" y="38100"/>
              <a:ext cx="20346364" cy="2217918"/>
            </a:xfrm>
            <a:prstGeom prst="rect">
              <a:avLst/>
            </a:prstGeom>
          </p:spPr>
          <p:txBody>
            <a:bodyPr lIns="0" tIns="0" rIns="0" bIns="0" rtlCol="0" anchor="ctr"/>
            <a:lstStyle/>
            <a:p>
              <a:pPr algn="ctr">
                <a:lnSpc>
                  <a:spcPts val="7130"/>
                </a:lnSpc>
              </a:pPr>
              <a:r>
                <a:rPr lang="en-US" sz="6600" b="1">
                  <a:solidFill>
                    <a:srgbClr val="000000"/>
                  </a:solidFill>
                  <a:latin typeface="Times New Roman Bold" panose="02020503050405090304"/>
                  <a:ea typeface="Times New Roman Bold" panose="02020503050405090304"/>
                  <a:cs typeface="Times New Roman Bold" panose="02020503050405090304"/>
                  <a:sym typeface="Times New Roman Bold" panose="02020503050405090304"/>
                </a:rPr>
                <a:t>RESULTS &amp; ANALYSIS</a:t>
              </a:r>
              <a:endParaRPr lang="en-US" sz="6600" b="1">
                <a:solidFill>
                  <a:srgbClr val="000000"/>
                </a:solidFill>
                <a:latin typeface="Times New Roman Bold" panose="02020503050405090304"/>
                <a:ea typeface="Times New Roman Bold" panose="02020503050405090304"/>
                <a:cs typeface="Times New Roman Bold" panose="02020503050405090304"/>
                <a:sym typeface="Times New Roman Bold" panose="02020503050405090304"/>
              </a:endParaRPr>
            </a:p>
          </p:txBody>
        </p:sp>
      </p:grpSp>
      <p:grpSp>
        <p:nvGrpSpPr>
          <p:cNvPr id="5" name="Group 5"/>
          <p:cNvGrpSpPr/>
          <p:nvPr/>
        </p:nvGrpSpPr>
        <p:grpSpPr>
          <a:xfrm rot="0">
            <a:off x="12915900" y="9534525"/>
            <a:ext cx="4114800" cy="547688"/>
            <a:chOff x="0" y="0"/>
            <a:chExt cx="5486400" cy="730250"/>
          </a:xfrm>
        </p:grpSpPr>
        <p:sp>
          <p:nvSpPr>
            <p:cNvPr id="6" name="Freeform 6"/>
            <p:cNvSpPr/>
            <p:nvPr/>
          </p:nvSpPr>
          <p:spPr>
            <a:xfrm>
              <a:off x="0" y="0"/>
              <a:ext cx="5486400" cy="730250"/>
            </a:xfrm>
            <a:custGeom>
              <a:avLst/>
              <a:gdLst/>
              <a:ahLst/>
              <a:cxnLst/>
              <a:rect l="l" t="t" r="r" b="b"/>
              <a:pathLst>
                <a:path w="5486400" h="730250">
                  <a:moveTo>
                    <a:pt x="0" y="0"/>
                  </a:moveTo>
                  <a:lnTo>
                    <a:pt x="5486400" y="0"/>
                  </a:lnTo>
                  <a:lnTo>
                    <a:pt x="5486400" y="730250"/>
                  </a:lnTo>
                  <a:lnTo>
                    <a:pt x="0" y="730250"/>
                  </a:lnTo>
                  <a:close/>
                </a:path>
              </a:pathLst>
            </a:custGeom>
          </p:spPr>
        </p:sp>
        <p:sp>
          <p:nvSpPr>
            <p:cNvPr id="7" name="TextBox 7"/>
            <p:cNvSpPr txBox="1"/>
            <p:nvPr/>
          </p:nvSpPr>
          <p:spPr>
            <a:xfrm>
              <a:off x="0" y="-19050"/>
              <a:ext cx="5486400" cy="749300"/>
            </a:xfrm>
            <a:prstGeom prst="rect">
              <a:avLst/>
            </a:prstGeom>
          </p:spPr>
          <p:txBody>
            <a:bodyPr lIns="0" tIns="0" rIns="0" bIns="0" rtlCol="0" anchor="ctr"/>
            <a:lstStyle/>
            <a:p>
              <a:pPr algn="r">
                <a:lnSpc>
                  <a:spcPts val="2160"/>
                </a:lnSpc>
              </a:pPr>
              <a:r>
                <a:rPr lang="en-US" sz="1800">
                  <a:solidFill>
                    <a:srgbClr val="898989"/>
                  </a:solidFill>
                  <a:latin typeface="Times New Roman" panose="02020503050405090304"/>
                  <a:ea typeface="Times New Roman" panose="02020503050405090304"/>
                  <a:cs typeface="Times New Roman" panose="02020503050405090304"/>
                  <a:sym typeface="Times New Roman" panose="02020503050405090304"/>
                </a:rPr>
                <a:t>16</a:t>
              </a:r>
              <a:endParaRPr lang="en-US" sz="1800">
                <a:solidFill>
                  <a:srgbClr val="898989"/>
                </a:solidFill>
                <a:latin typeface="Times New Roman" panose="02020503050405090304"/>
                <a:ea typeface="Times New Roman" panose="02020503050405090304"/>
                <a:cs typeface="Times New Roman" panose="02020503050405090304"/>
                <a:sym typeface="Times New Roman" panose="02020503050405090304"/>
              </a:endParaRPr>
            </a:p>
          </p:txBody>
        </p:sp>
      </p:grpSp>
      <p:sp>
        <p:nvSpPr>
          <p:cNvPr id="8" name="Freeform 8"/>
          <p:cNvSpPr/>
          <p:nvPr/>
        </p:nvSpPr>
        <p:spPr>
          <a:xfrm>
            <a:off x="210190" y="272505"/>
            <a:ext cx="4353228" cy="756195"/>
          </a:xfrm>
          <a:custGeom>
            <a:avLst/>
            <a:gdLst/>
            <a:ahLst/>
            <a:cxnLst/>
            <a:rect l="l" t="t" r="r" b="b"/>
            <a:pathLst>
              <a:path w="4353228" h="756195">
                <a:moveTo>
                  <a:pt x="0" y="0"/>
                </a:moveTo>
                <a:lnTo>
                  <a:pt x="4353228" y="0"/>
                </a:lnTo>
                <a:lnTo>
                  <a:pt x="4353228" y="756195"/>
                </a:lnTo>
                <a:lnTo>
                  <a:pt x="0" y="756195"/>
                </a:lnTo>
                <a:lnTo>
                  <a:pt x="0" y="0"/>
                </a:lnTo>
                <a:close/>
              </a:path>
            </a:pathLst>
          </a:custGeom>
          <a:blipFill>
            <a:blip r:embed="rId1"/>
            <a:stretch>
              <a:fillRect/>
            </a:stretch>
          </a:blipFill>
        </p:spPr>
      </p:sp>
      <p:graphicFrame>
        <p:nvGraphicFramePr>
          <p:cNvPr id="9" name="Object 9"/>
          <p:cNvGraphicFramePr/>
          <p:nvPr/>
        </p:nvGraphicFramePr>
        <p:xfrm>
          <a:off x="2042822" y="2800350"/>
          <a:ext cx="11315700" cy="4686300"/>
        </p:xfrm>
        <a:graphic>
          <a:graphicData uri="http://schemas.openxmlformats.org/presentationml/2006/ole">
            <mc:AlternateContent xmlns:mc="http://schemas.openxmlformats.org/markup-compatibility/2006">
              <mc:Choice xmlns:v="urn:schemas-microsoft-com:vml" Requires="v">
                <p:oleObj spid="_x0000_s10" name="Worksheet" r:id="rId2" imgW="13582650" imgH="6953250" progId="Excel.Sheet.12">
                  <p:embed/>
                </p:oleObj>
              </mc:Choice>
              <mc:Fallback>
                <p:oleObj name="Worksheet" r:id="rId2" imgW="13582650" imgH="6953250" progId="Excel.Sheet.12">
                  <p:embed/>
                  <p:pic>
                    <p:nvPicPr>
                      <p:cNvPr id="0" name="Picture 9"/>
                      <p:cNvPicPr/>
                      <p:nvPr/>
                    </p:nvPicPr>
                    <p:blipFill>
                      <a:blip r:embed="rId3"/>
                      <a:stretch>
                        <a:fillRect/>
                      </a:stretch>
                    </p:blipFill>
                    <p:spPr>
                      <a:xfrm>
                        <a:off x="2042822" y="2800350"/>
                        <a:ext cx="11315700" cy="4686300"/>
                      </a:xfrm>
                      <a:prstGeom prst="rect">
                        <a:avLst/>
                      </a:prstGeom>
                    </p:spPr>
                  </p:pic>
                </p:oleObj>
              </mc:Fallback>
            </mc:AlternateContent>
          </a:graphicData>
        </a:graphic>
      </p:graphicFrame>
      <p:sp>
        <p:nvSpPr>
          <p:cNvPr id="11" name="TextBox 10"/>
          <p:cNvSpPr txBox="1"/>
          <p:nvPr/>
        </p:nvSpPr>
        <p:spPr>
          <a:xfrm>
            <a:off x="1257300" y="6195939"/>
            <a:ext cx="15156765" cy="2514600"/>
          </a:xfrm>
          <a:prstGeom prst="rect">
            <a:avLst/>
          </a:prstGeom>
        </p:spPr>
        <p:txBody>
          <a:bodyPr lIns="0" tIns="0" rIns="0" bIns="0" rtlCol="0" anchor="t">
            <a:spAutoFit/>
          </a:bodyPr>
          <a:lstStyle/>
          <a:p>
            <a:pPr marL="488315" lvl="1" indent="-244475" algn="l">
              <a:lnSpc>
                <a:spcPts val="3240"/>
              </a:lnSpc>
              <a:buFont typeface="Arial" panose="020B0604020202090204"/>
              <a:buChar char="•"/>
            </a:pPr>
            <a:r>
              <a:rPr lang="en-US" sz="2700">
                <a:solidFill>
                  <a:srgbClr val="000000"/>
                </a:solidFill>
                <a:latin typeface="Calibri (MS)" panose="020F0502020204030204"/>
                <a:ea typeface="Calibri (MS)" panose="020F0502020204030204"/>
                <a:cs typeface="Calibri (MS)" panose="020F0502020204030204"/>
                <a:sym typeface="Calibri (MS)" panose="020F0502020204030204"/>
              </a:rPr>
              <a:t>St</a:t>
            </a:r>
            <a:r>
              <a:rPr lang="en-US" sz="2700">
                <a:solidFill>
                  <a:srgbClr val="000000"/>
                </a:solidFill>
                <a:latin typeface="Calibri (MS)" panose="020F0502020204030204"/>
                <a:ea typeface="Calibri (MS)" panose="020F0502020204030204"/>
                <a:cs typeface="Calibri (MS)" panose="020F0502020204030204"/>
                <a:sym typeface="Calibri (MS)" panose="020F0502020204030204"/>
              </a:rPr>
              <a:t>acking Regressor delivered the best overall performance with an R² of 0.9886, lowest RMSE (1.79), and MAE (0.9) — indicating high predictive accuracy and minimal error.</a:t>
            </a:r>
            <a:endParaRPr lang="en-US" sz="2700">
              <a:solidFill>
                <a:srgbClr val="000000"/>
              </a:solidFill>
              <a:latin typeface="Calibri (MS)" panose="020F0502020204030204"/>
              <a:ea typeface="Calibri (MS)" panose="020F0502020204030204"/>
              <a:cs typeface="Calibri (MS)" panose="020F0502020204030204"/>
              <a:sym typeface="Calibri (MS)" panose="020F0502020204030204"/>
            </a:endParaRPr>
          </a:p>
          <a:p>
            <a:pPr algn="l">
              <a:lnSpc>
                <a:spcPts val="3240"/>
              </a:lnSpc>
            </a:pPr>
          </a:p>
          <a:p>
            <a:pPr marL="488315" lvl="1" indent="-244475" algn="l">
              <a:lnSpc>
                <a:spcPts val="3240"/>
              </a:lnSpc>
              <a:buFont typeface="Arial" panose="020B0604020202090204"/>
              <a:buChar char="•"/>
            </a:pPr>
            <a:r>
              <a:rPr lang="en-US" sz="2700">
                <a:solidFill>
                  <a:srgbClr val="000000"/>
                </a:solidFill>
                <a:latin typeface="Calibri (MS)" panose="020F0502020204030204"/>
                <a:ea typeface="Calibri (MS)" panose="020F0502020204030204"/>
                <a:cs typeface="Calibri (MS)" panose="020F0502020204030204"/>
                <a:sym typeface="Calibri (MS)" panose="020F0502020204030204"/>
              </a:rPr>
              <a:t>CatBoost and XGBoost also performed strongly (R² ≈ 0.984), showing their ability to capture non-linear market patterns effectively.</a:t>
            </a:r>
            <a:endParaRPr lang="en-US" sz="2700">
              <a:solidFill>
                <a:srgbClr val="000000"/>
              </a:solidFill>
              <a:latin typeface="Calibri (MS)" panose="020F0502020204030204"/>
              <a:ea typeface="Calibri (MS)" panose="020F0502020204030204"/>
              <a:cs typeface="Calibri (MS)" panose="020F0502020204030204"/>
              <a:sym typeface="Calibri (MS)" panose="020F0502020204030204"/>
            </a:endParaRPr>
          </a:p>
          <a:p>
            <a:pPr algn="l">
              <a:lnSpc>
                <a:spcPts val="3240"/>
              </a:lnSpc>
            </a:pPr>
          </a:p>
        </p:txBody>
      </p:sp>
      <p:sp>
        <p:nvSpPr>
          <p:cNvPr id="12" name="TextBox 11"/>
          <p:cNvSpPr txBox="1"/>
          <p:nvPr/>
        </p:nvSpPr>
        <p:spPr>
          <a:xfrm>
            <a:off x="6315724" y="1951272"/>
            <a:ext cx="9686193" cy="519708"/>
          </a:xfrm>
          <a:prstGeom prst="rect">
            <a:avLst/>
          </a:prstGeom>
        </p:spPr>
        <p:txBody>
          <a:bodyPr lIns="0" tIns="0" rIns="0" bIns="0" rtlCol="0" anchor="t">
            <a:spAutoFit/>
          </a:bodyPr>
          <a:lstStyle/>
          <a:p>
            <a:pPr algn="l">
              <a:lnSpc>
                <a:spcPts val="3240"/>
              </a:lnSpc>
            </a:pPr>
            <a:r>
              <a:rPr lang="en-US" sz="2700">
                <a:solidFill>
                  <a:srgbClr val="000000"/>
                </a:solidFill>
                <a:latin typeface="Calibri (MS)" panose="020F0502020204030204"/>
                <a:ea typeface="Calibri (MS)" panose="020F0502020204030204"/>
                <a:cs typeface="Calibri (MS)" panose="020F0502020204030204"/>
                <a:sym typeface="Calibri (MS)" panose="020F0502020204030204"/>
              </a:rPr>
              <a:t>TABLE 5. RESULTS FOR ALL CLASSIFIERS </a:t>
            </a:r>
            <a:endParaRPr lang="en-US" sz="2700">
              <a:solidFill>
                <a:srgbClr val="000000"/>
              </a:solidFill>
              <a:latin typeface="Calibri (MS)" panose="020F0502020204030204"/>
              <a:ea typeface="Calibri (MS)" panose="020F0502020204030204"/>
              <a:cs typeface="Calibri (MS)" panose="020F0502020204030204"/>
              <a:sym typeface="Calibri (MS)" panose="020F0502020204030204"/>
            </a:endParaRPr>
          </a:p>
        </p:txBody>
      </p:sp>
      <p:grpSp>
        <p:nvGrpSpPr>
          <p:cNvPr id="13" name="Group 12"/>
          <p:cNvGrpSpPr/>
          <p:nvPr/>
        </p:nvGrpSpPr>
        <p:grpSpPr>
          <a:xfrm rot="0">
            <a:off x="6057900" y="9534525"/>
            <a:ext cx="6172200" cy="547688"/>
            <a:chOff x="0" y="0"/>
            <a:chExt cx="8229600" cy="730250"/>
          </a:xfrm>
        </p:grpSpPr>
        <p:sp>
          <p:nvSpPr>
            <p:cNvPr id="14" name="Freeform 13"/>
            <p:cNvSpPr/>
            <p:nvPr/>
          </p:nvSpPr>
          <p:spPr>
            <a:xfrm>
              <a:off x="0" y="0"/>
              <a:ext cx="8229600" cy="730250"/>
            </a:xfrm>
            <a:custGeom>
              <a:avLst/>
              <a:gdLst/>
              <a:ahLst/>
              <a:cxnLst/>
              <a:rect l="l" t="t" r="r" b="b"/>
              <a:pathLst>
                <a:path w="8229600" h="730250">
                  <a:moveTo>
                    <a:pt x="0" y="0"/>
                  </a:moveTo>
                  <a:lnTo>
                    <a:pt x="8229600" y="0"/>
                  </a:lnTo>
                  <a:lnTo>
                    <a:pt x="8229600" y="730250"/>
                  </a:lnTo>
                  <a:lnTo>
                    <a:pt x="0" y="730250"/>
                  </a:lnTo>
                  <a:close/>
                </a:path>
              </a:pathLst>
            </a:custGeom>
          </p:spPr>
        </p:sp>
        <p:sp>
          <p:nvSpPr>
            <p:cNvPr id="15" name="TextBox 14"/>
            <p:cNvSpPr txBox="1"/>
            <p:nvPr/>
          </p:nvSpPr>
          <p:spPr>
            <a:xfrm>
              <a:off x="0" y="-19050"/>
              <a:ext cx="8229600" cy="749300"/>
            </a:xfrm>
            <a:prstGeom prst="rect">
              <a:avLst/>
            </a:prstGeom>
          </p:spPr>
          <p:txBody>
            <a:bodyPr lIns="0" tIns="0" rIns="0" bIns="0" rtlCol="0" anchor="ctr"/>
            <a:lstStyle/>
            <a:p>
              <a:pPr algn="ctr">
                <a:lnSpc>
                  <a:spcPts val="2160"/>
                </a:lnSpc>
              </a:pPr>
              <a:r>
                <a:rPr lang="en-US" sz="1800">
                  <a:solidFill>
                    <a:srgbClr val="898989"/>
                  </a:solidFill>
                  <a:latin typeface="Times New Roman" panose="02020503050405090304"/>
                  <a:ea typeface="Times New Roman" panose="02020503050405090304"/>
                  <a:cs typeface="Times New Roman" panose="02020503050405090304"/>
                  <a:sym typeface="Times New Roman" panose="02020503050405090304"/>
                </a:rPr>
                <a:t>Review No.2         Batch No. CG4          Department of CSE</a:t>
              </a:r>
              <a:endParaRPr lang="en-US" sz="1800">
                <a:solidFill>
                  <a:srgbClr val="898989"/>
                </a:solidFill>
                <a:latin typeface="Times New Roman" panose="02020503050405090304"/>
                <a:ea typeface="Times New Roman" panose="02020503050405090304"/>
                <a:cs typeface="Times New Roman" panose="02020503050405090304"/>
                <a:sym typeface="Times New Roman" panose="02020503050405090304"/>
              </a:endParaRPr>
            </a:p>
          </p:txBody>
        </p:sp>
      </p:grpSp>
      <p:grpSp>
        <p:nvGrpSpPr>
          <p:cNvPr id="16" name="Group 15"/>
          <p:cNvGrpSpPr/>
          <p:nvPr/>
        </p:nvGrpSpPr>
        <p:grpSpPr>
          <a:xfrm rot="0">
            <a:off x="1257300" y="9534525"/>
            <a:ext cx="4114800" cy="547688"/>
            <a:chOff x="0" y="0"/>
            <a:chExt cx="5486400" cy="730250"/>
          </a:xfrm>
        </p:grpSpPr>
        <p:sp>
          <p:nvSpPr>
            <p:cNvPr id="17" name="Freeform 16"/>
            <p:cNvSpPr/>
            <p:nvPr/>
          </p:nvSpPr>
          <p:spPr>
            <a:xfrm>
              <a:off x="0" y="0"/>
              <a:ext cx="5486400" cy="730250"/>
            </a:xfrm>
            <a:custGeom>
              <a:avLst/>
              <a:gdLst/>
              <a:ahLst/>
              <a:cxnLst/>
              <a:rect l="l" t="t" r="r" b="b"/>
              <a:pathLst>
                <a:path w="5486400" h="730250">
                  <a:moveTo>
                    <a:pt x="0" y="0"/>
                  </a:moveTo>
                  <a:lnTo>
                    <a:pt x="5486400" y="0"/>
                  </a:lnTo>
                  <a:lnTo>
                    <a:pt x="5486400" y="730250"/>
                  </a:lnTo>
                  <a:lnTo>
                    <a:pt x="0" y="730250"/>
                  </a:lnTo>
                  <a:close/>
                </a:path>
              </a:pathLst>
            </a:custGeom>
          </p:spPr>
        </p:sp>
        <p:sp>
          <p:nvSpPr>
            <p:cNvPr id="18" name="TextBox 17"/>
            <p:cNvSpPr txBox="1"/>
            <p:nvPr/>
          </p:nvSpPr>
          <p:spPr>
            <a:xfrm>
              <a:off x="0" y="-19050"/>
              <a:ext cx="5486400" cy="749300"/>
            </a:xfrm>
            <a:prstGeom prst="rect">
              <a:avLst/>
            </a:prstGeom>
          </p:spPr>
          <p:txBody>
            <a:bodyPr lIns="0" tIns="0" rIns="0" bIns="0" rtlCol="0" anchor="ctr"/>
            <a:lstStyle/>
            <a:p>
              <a:pPr algn="l">
                <a:lnSpc>
                  <a:spcPts val="2160"/>
                </a:lnSpc>
              </a:pPr>
              <a:r>
                <a:rPr lang="en-US" sz="1800">
                  <a:solidFill>
                    <a:srgbClr val="898989"/>
                  </a:solidFill>
                  <a:latin typeface="Times New Roman" panose="02020503050405090304"/>
                  <a:ea typeface="Times New Roman" panose="02020503050405090304"/>
                  <a:cs typeface="Times New Roman" panose="02020503050405090304"/>
                  <a:sym typeface="Times New Roman" panose="02020503050405090304"/>
                </a:rPr>
                <a:t>05</a:t>
              </a:r>
              <a:r>
                <a:rPr lang="en-US" sz="1800">
                  <a:solidFill>
                    <a:srgbClr val="898989"/>
                  </a:solidFill>
                  <a:latin typeface="Times New Roman" panose="02020503050405090304"/>
                  <a:ea typeface="Times New Roman" panose="02020503050405090304"/>
                  <a:cs typeface="Times New Roman" panose="02020503050405090304"/>
                  <a:sym typeface="Times New Roman" panose="02020503050405090304"/>
                </a:rPr>
                <a:t>-12-2025</a:t>
              </a:r>
              <a:endParaRPr lang="en-US" sz="1800">
                <a:solidFill>
                  <a:srgbClr val="898989"/>
                </a:solidFill>
                <a:latin typeface="Times New Roman" panose="02020503050405090304"/>
                <a:ea typeface="Times New Roman" panose="02020503050405090304"/>
                <a:cs typeface="Times New Roman" panose="02020503050405090304"/>
                <a:sym typeface="Times New Roman" panose="02020503050405090304"/>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0">
            <a:off x="1770927" y="547688"/>
            <a:ext cx="15259773" cy="1692014"/>
            <a:chOff x="0" y="0"/>
            <a:chExt cx="20346364" cy="2256018"/>
          </a:xfrm>
        </p:grpSpPr>
        <p:sp>
          <p:nvSpPr>
            <p:cNvPr id="3" name="Freeform 3"/>
            <p:cNvSpPr/>
            <p:nvPr/>
          </p:nvSpPr>
          <p:spPr>
            <a:xfrm>
              <a:off x="0" y="0"/>
              <a:ext cx="20346364" cy="2256018"/>
            </a:xfrm>
            <a:custGeom>
              <a:avLst/>
              <a:gdLst/>
              <a:ahLst/>
              <a:cxnLst/>
              <a:rect l="l" t="t" r="r" b="b"/>
              <a:pathLst>
                <a:path w="20346364" h="2256018">
                  <a:moveTo>
                    <a:pt x="0" y="0"/>
                  </a:moveTo>
                  <a:lnTo>
                    <a:pt x="20346364" y="0"/>
                  </a:lnTo>
                  <a:lnTo>
                    <a:pt x="20346364" y="2256018"/>
                  </a:lnTo>
                  <a:lnTo>
                    <a:pt x="0" y="2256018"/>
                  </a:lnTo>
                  <a:close/>
                </a:path>
              </a:pathLst>
            </a:custGeom>
          </p:spPr>
        </p:sp>
        <p:sp>
          <p:nvSpPr>
            <p:cNvPr id="4" name="TextBox 4"/>
            <p:cNvSpPr txBox="1"/>
            <p:nvPr/>
          </p:nvSpPr>
          <p:spPr>
            <a:xfrm>
              <a:off x="0" y="38100"/>
              <a:ext cx="20346364" cy="2217918"/>
            </a:xfrm>
            <a:prstGeom prst="rect">
              <a:avLst/>
            </a:prstGeom>
          </p:spPr>
          <p:txBody>
            <a:bodyPr lIns="0" tIns="0" rIns="0" bIns="0" rtlCol="0" anchor="ctr"/>
            <a:lstStyle/>
            <a:p>
              <a:pPr algn="ctr">
                <a:lnSpc>
                  <a:spcPts val="7130"/>
                </a:lnSpc>
              </a:pPr>
              <a:r>
                <a:rPr lang="en-US" sz="6600" b="1">
                  <a:solidFill>
                    <a:srgbClr val="000000"/>
                  </a:solidFill>
                  <a:latin typeface="Times New Roman Bold" panose="02020503050405090304"/>
                  <a:ea typeface="Times New Roman Bold" panose="02020503050405090304"/>
                  <a:cs typeface="Times New Roman Bold" panose="02020503050405090304"/>
                  <a:sym typeface="Times New Roman Bold" panose="02020503050405090304"/>
                </a:rPr>
                <a:t>RESULTS &amp; ANALYSIS</a:t>
              </a:r>
              <a:endParaRPr lang="en-US" sz="6600" b="1">
                <a:solidFill>
                  <a:srgbClr val="000000"/>
                </a:solidFill>
                <a:latin typeface="Times New Roman Bold" panose="02020503050405090304"/>
                <a:ea typeface="Times New Roman Bold" panose="02020503050405090304"/>
                <a:cs typeface="Times New Roman Bold" panose="02020503050405090304"/>
                <a:sym typeface="Times New Roman Bold" panose="02020503050405090304"/>
              </a:endParaRPr>
            </a:p>
          </p:txBody>
        </p:sp>
      </p:grpSp>
      <p:grpSp>
        <p:nvGrpSpPr>
          <p:cNvPr id="5" name="Group 5"/>
          <p:cNvGrpSpPr/>
          <p:nvPr/>
        </p:nvGrpSpPr>
        <p:grpSpPr>
          <a:xfrm rot="0">
            <a:off x="12915900" y="9534525"/>
            <a:ext cx="4114800" cy="547688"/>
            <a:chOff x="0" y="0"/>
            <a:chExt cx="5486400" cy="730250"/>
          </a:xfrm>
        </p:grpSpPr>
        <p:sp>
          <p:nvSpPr>
            <p:cNvPr id="6" name="Freeform 6"/>
            <p:cNvSpPr/>
            <p:nvPr/>
          </p:nvSpPr>
          <p:spPr>
            <a:xfrm>
              <a:off x="0" y="0"/>
              <a:ext cx="5486400" cy="730250"/>
            </a:xfrm>
            <a:custGeom>
              <a:avLst/>
              <a:gdLst/>
              <a:ahLst/>
              <a:cxnLst/>
              <a:rect l="l" t="t" r="r" b="b"/>
              <a:pathLst>
                <a:path w="5486400" h="730250">
                  <a:moveTo>
                    <a:pt x="0" y="0"/>
                  </a:moveTo>
                  <a:lnTo>
                    <a:pt x="5486400" y="0"/>
                  </a:lnTo>
                  <a:lnTo>
                    <a:pt x="5486400" y="730250"/>
                  </a:lnTo>
                  <a:lnTo>
                    <a:pt x="0" y="730250"/>
                  </a:lnTo>
                  <a:close/>
                </a:path>
              </a:pathLst>
            </a:custGeom>
          </p:spPr>
        </p:sp>
        <p:sp>
          <p:nvSpPr>
            <p:cNvPr id="7" name="TextBox 7"/>
            <p:cNvSpPr txBox="1"/>
            <p:nvPr/>
          </p:nvSpPr>
          <p:spPr>
            <a:xfrm>
              <a:off x="0" y="-19050"/>
              <a:ext cx="5486400" cy="749300"/>
            </a:xfrm>
            <a:prstGeom prst="rect">
              <a:avLst/>
            </a:prstGeom>
          </p:spPr>
          <p:txBody>
            <a:bodyPr lIns="0" tIns="0" rIns="0" bIns="0" rtlCol="0" anchor="ctr"/>
            <a:lstStyle/>
            <a:p>
              <a:pPr algn="r">
                <a:lnSpc>
                  <a:spcPts val="2160"/>
                </a:lnSpc>
              </a:pPr>
              <a:r>
                <a:rPr lang="en-US" sz="1800">
                  <a:solidFill>
                    <a:srgbClr val="898989"/>
                  </a:solidFill>
                  <a:latin typeface="Times New Roman" panose="02020503050405090304"/>
                  <a:ea typeface="Times New Roman" panose="02020503050405090304"/>
                  <a:cs typeface="Times New Roman" panose="02020503050405090304"/>
                  <a:sym typeface="Times New Roman" panose="02020503050405090304"/>
                </a:rPr>
                <a:t>17</a:t>
              </a:r>
              <a:endParaRPr lang="en-US" sz="1800">
                <a:solidFill>
                  <a:srgbClr val="898989"/>
                </a:solidFill>
                <a:latin typeface="Times New Roman" panose="02020503050405090304"/>
                <a:ea typeface="Times New Roman" panose="02020503050405090304"/>
                <a:cs typeface="Times New Roman" panose="02020503050405090304"/>
                <a:sym typeface="Times New Roman" panose="02020503050405090304"/>
              </a:endParaRPr>
            </a:p>
          </p:txBody>
        </p:sp>
      </p:grpSp>
      <p:grpSp>
        <p:nvGrpSpPr>
          <p:cNvPr id="8" name="Group 8"/>
          <p:cNvGrpSpPr>
            <a:grpSpLocks noChangeAspect="1"/>
          </p:cNvGrpSpPr>
          <p:nvPr/>
        </p:nvGrpSpPr>
        <p:grpSpPr>
          <a:xfrm rot="0">
            <a:off x="1028700" y="3311964"/>
            <a:ext cx="7490170" cy="5307212"/>
            <a:chOff x="0" y="0"/>
            <a:chExt cx="9986894" cy="7076282"/>
          </a:xfrm>
        </p:grpSpPr>
        <p:sp>
          <p:nvSpPr>
            <p:cNvPr id="9" name="Freeform 9"/>
            <p:cNvSpPr/>
            <p:nvPr/>
          </p:nvSpPr>
          <p:spPr>
            <a:xfrm>
              <a:off x="0" y="0"/>
              <a:ext cx="9986899" cy="7076313"/>
            </a:xfrm>
            <a:custGeom>
              <a:avLst/>
              <a:gdLst/>
              <a:ahLst/>
              <a:cxnLst/>
              <a:rect l="l" t="t" r="r" b="b"/>
              <a:pathLst>
                <a:path w="9986899" h="7076313">
                  <a:moveTo>
                    <a:pt x="0" y="0"/>
                  </a:moveTo>
                  <a:lnTo>
                    <a:pt x="9986899" y="0"/>
                  </a:lnTo>
                  <a:lnTo>
                    <a:pt x="9986899" y="7076313"/>
                  </a:lnTo>
                  <a:lnTo>
                    <a:pt x="0" y="7076313"/>
                  </a:lnTo>
                  <a:lnTo>
                    <a:pt x="0" y="0"/>
                  </a:lnTo>
                  <a:close/>
                </a:path>
              </a:pathLst>
            </a:custGeom>
            <a:blipFill>
              <a:blip r:embed="rId1"/>
              <a:stretch>
                <a:fillRect l="-11613" r="-11613"/>
              </a:stretch>
            </a:blipFill>
          </p:spPr>
        </p:sp>
      </p:grpSp>
      <p:grpSp>
        <p:nvGrpSpPr>
          <p:cNvPr id="10" name="Group 10"/>
          <p:cNvGrpSpPr>
            <a:grpSpLocks noChangeAspect="1"/>
          </p:cNvGrpSpPr>
          <p:nvPr/>
        </p:nvGrpSpPr>
        <p:grpSpPr>
          <a:xfrm rot="0">
            <a:off x="9408747" y="3314970"/>
            <a:ext cx="7394219" cy="5304206"/>
            <a:chOff x="0" y="0"/>
            <a:chExt cx="9858958" cy="7072274"/>
          </a:xfrm>
        </p:grpSpPr>
        <p:sp>
          <p:nvSpPr>
            <p:cNvPr id="11" name="Freeform 11"/>
            <p:cNvSpPr/>
            <p:nvPr/>
          </p:nvSpPr>
          <p:spPr>
            <a:xfrm>
              <a:off x="0" y="0"/>
              <a:ext cx="9859010" cy="7072249"/>
            </a:xfrm>
            <a:custGeom>
              <a:avLst/>
              <a:gdLst/>
              <a:ahLst/>
              <a:cxnLst/>
              <a:rect l="l" t="t" r="r" b="b"/>
              <a:pathLst>
                <a:path w="9859010" h="7072249">
                  <a:moveTo>
                    <a:pt x="0" y="0"/>
                  </a:moveTo>
                  <a:lnTo>
                    <a:pt x="9859010" y="0"/>
                  </a:lnTo>
                  <a:lnTo>
                    <a:pt x="9859010" y="7072249"/>
                  </a:lnTo>
                  <a:lnTo>
                    <a:pt x="0" y="7072249"/>
                  </a:lnTo>
                  <a:lnTo>
                    <a:pt x="0" y="0"/>
                  </a:lnTo>
                  <a:close/>
                </a:path>
              </a:pathLst>
            </a:custGeom>
            <a:blipFill>
              <a:blip r:embed="rId2"/>
              <a:stretch>
                <a:fillRect l="-10791" r="-10791"/>
              </a:stretch>
            </a:blipFill>
          </p:spPr>
        </p:sp>
      </p:grpSp>
      <p:sp>
        <p:nvSpPr>
          <p:cNvPr id="12" name="Freeform 12"/>
          <p:cNvSpPr/>
          <p:nvPr/>
        </p:nvSpPr>
        <p:spPr>
          <a:xfrm>
            <a:off x="210190" y="272505"/>
            <a:ext cx="4353228" cy="756195"/>
          </a:xfrm>
          <a:custGeom>
            <a:avLst/>
            <a:gdLst/>
            <a:ahLst/>
            <a:cxnLst/>
            <a:rect l="l" t="t" r="r" b="b"/>
            <a:pathLst>
              <a:path w="4353228" h="756195">
                <a:moveTo>
                  <a:pt x="0" y="0"/>
                </a:moveTo>
                <a:lnTo>
                  <a:pt x="4353228" y="0"/>
                </a:lnTo>
                <a:lnTo>
                  <a:pt x="4353228" y="756195"/>
                </a:lnTo>
                <a:lnTo>
                  <a:pt x="0" y="756195"/>
                </a:lnTo>
                <a:lnTo>
                  <a:pt x="0" y="0"/>
                </a:lnTo>
                <a:close/>
              </a:path>
            </a:pathLst>
          </a:custGeom>
          <a:blipFill>
            <a:blip r:embed="rId3"/>
            <a:stretch>
              <a:fillRect/>
            </a:stretch>
          </a:blipFill>
        </p:spPr>
      </p:sp>
      <p:sp>
        <p:nvSpPr>
          <p:cNvPr id="13" name="TextBox 13"/>
          <p:cNvSpPr txBox="1"/>
          <p:nvPr/>
        </p:nvSpPr>
        <p:spPr>
          <a:xfrm>
            <a:off x="2281451" y="2560262"/>
            <a:ext cx="5683110" cy="466725"/>
          </a:xfrm>
          <a:prstGeom prst="rect">
            <a:avLst/>
          </a:prstGeom>
        </p:spPr>
        <p:txBody>
          <a:bodyPr lIns="0" tIns="0" rIns="0" bIns="0" rtlCol="0" anchor="t">
            <a:spAutoFit/>
          </a:bodyPr>
          <a:lstStyle/>
          <a:p>
            <a:pPr algn="l">
              <a:lnSpc>
                <a:spcPts val="3240"/>
              </a:lnSpc>
            </a:pPr>
            <a:r>
              <a:rPr lang="en-US" sz="2700">
                <a:solidFill>
                  <a:srgbClr val="000000"/>
                </a:solidFill>
                <a:latin typeface="Calibri (MS)" panose="020F0502020204030204"/>
                <a:ea typeface="Calibri (MS)" panose="020F0502020204030204"/>
                <a:cs typeface="Calibri (MS)" panose="020F0502020204030204"/>
                <a:sym typeface="Calibri (MS)" panose="020F0502020204030204"/>
              </a:rPr>
              <a:t>Fig 1. train vs test for stacking regressor</a:t>
            </a:r>
            <a:endParaRPr lang="en-US" sz="2700">
              <a:solidFill>
                <a:srgbClr val="000000"/>
              </a:solidFill>
              <a:latin typeface="Calibri (MS)" panose="020F0502020204030204"/>
              <a:ea typeface="Calibri (MS)" panose="020F0502020204030204"/>
              <a:cs typeface="Calibri (MS)" panose="020F0502020204030204"/>
              <a:sym typeface="Calibri (MS)" panose="020F0502020204030204"/>
            </a:endParaRPr>
          </a:p>
        </p:txBody>
      </p:sp>
      <p:sp>
        <p:nvSpPr>
          <p:cNvPr id="14" name="TextBox 14"/>
          <p:cNvSpPr txBox="1"/>
          <p:nvPr/>
        </p:nvSpPr>
        <p:spPr>
          <a:xfrm>
            <a:off x="10377088" y="2493946"/>
            <a:ext cx="6191411" cy="466725"/>
          </a:xfrm>
          <a:prstGeom prst="rect">
            <a:avLst/>
          </a:prstGeom>
        </p:spPr>
        <p:txBody>
          <a:bodyPr lIns="0" tIns="0" rIns="0" bIns="0" rtlCol="0" anchor="t">
            <a:spAutoFit/>
          </a:bodyPr>
          <a:lstStyle/>
          <a:p>
            <a:pPr algn="l">
              <a:lnSpc>
                <a:spcPts val="3240"/>
              </a:lnSpc>
            </a:pPr>
            <a:r>
              <a:rPr lang="en-US" sz="2700">
                <a:solidFill>
                  <a:srgbClr val="000000"/>
                </a:solidFill>
                <a:latin typeface="Calibri (MS)" panose="020F0502020204030204"/>
                <a:ea typeface="Calibri (MS)" panose="020F0502020204030204"/>
                <a:cs typeface="Calibri (MS)" panose="020F0502020204030204"/>
                <a:sym typeface="Calibri (MS)" panose="020F0502020204030204"/>
              </a:rPr>
              <a:t>Fig 2. Residual graph for stacking regressor</a:t>
            </a:r>
            <a:endParaRPr lang="en-US" sz="2700">
              <a:solidFill>
                <a:srgbClr val="000000"/>
              </a:solidFill>
              <a:latin typeface="Calibri (MS)" panose="020F0502020204030204"/>
              <a:ea typeface="Calibri (MS)" panose="020F0502020204030204"/>
              <a:cs typeface="Calibri (MS)" panose="020F0502020204030204"/>
              <a:sym typeface="Calibri (MS)" panose="020F0502020204030204"/>
            </a:endParaRPr>
          </a:p>
        </p:txBody>
      </p:sp>
      <p:grpSp>
        <p:nvGrpSpPr>
          <p:cNvPr id="15" name="Group 15"/>
          <p:cNvGrpSpPr/>
          <p:nvPr/>
        </p:nvGrpSpPr>
        <p:grpSpPr>
          <a:xfrm rot="0">
            <a:off x="6057900" y="9534525"/>
            <a:ext cx="6172200" cy="547688"/>
            <a:chOff x="0" y="0"/>
            <a:chExt cx="8229600" cy="730250"/>
          </a:xfrm>
        </p:grpSpPr>
        <p:sp>
          <p:nvSpPr>
            <p:cNvPr id="16" name="Freeform 16"/>
            <p:cNvSpPr/>
            <p:nvPr/>
          </p:nvSpPr>
          <p:spPr>
            <a:xfrm>
              <a:off x="0" y="0"/>
              <a:ext cx="8229600" cy="730250"/>
            </a:xfrm>
            <a:custGeom>
              <a:avLst/>
              <a:gdLst/>
              <a:ahLst/>
              <a:cxnLst/>
              <a:rect l="l" t="t" r="r" b="b"/>
              <a:pathLst>
                <a:path w="8229600" h="730250">
                  <a:moveTo>
                    <a:pt x="0" y="0"/>
                  </a:moveTo>
                  <a:lnTo>
                    <a:pt x="8229600" y="0"/>
                  </a:lnTo>
                  <a:lnTo>
                    <a:pt x="8229600" y="730250"/>
                  </a:lnTo>
                  <a:lnTo>
                    <a:pt x="0" y="730250"/>
                  </a:lnTo>
                  <a:close/>
                </a:path>
              </a:pathLst>
            </a:custGeom>
          </p:spPr>
        </p:sp>
        <p:sp>
          <p:nvSpPr>
            <p:cNvPr id="17" name="TextBox 17"/>
            <p:cNvSpPr txBox="1"/>
            <p:nvPr/>
          </p:nvSpPr>
          <p:spPr>
            <a:xfrm>
              <a:off x="0" y="-19050"/>
              <a:ext cx="8229600" cy="749300"/>
            </a:xfrm>
            <a:prstGeom prst="rect">
              <a:avLst/>
            </a:prstGeom>
          </p:spPr>
          <p:txBody>
            <a:bodyPr lIns="0" tIns="0" rIns="0" bIns="0" rtlCol="0" anchor="ctr"/>
            <a:lstStyle/>
            <a:p>
              <a:pPr algn="ctr">
                <a:lnSpc>
                  <a:spcPts val="2160"/>
                </a:lnSpc>
              </a:pPr>
              <a:r>
                <a:rPr lang="en-US" sz="1800">
                  <a:solidFill>
                    <a:srgbClr val="898989"/>
                  </a:solidFill>
                  <a:latin typeface="Times New Roman" panose="02020503050405090304"/>
                  <a:ea typeface="Times New Roman" panose="02020503050405090304"/>
                  <a:cs typeface="Times New Roman" panose="02020503050405090304"/>
                  <a:sym typeface="Times New Roman" panose="02020503050405090304"/>
                </a:rPr>
                <a:t>Review No.2         Batch No. CG4          Department of CSE</a:t>
              </a:r>
              <a:endParaRPr lang="en-US" sz="1800">
                <a:solidFill>
                  <a:srgbClr val="898989"/>
                </a:solidFill>
                <a:latin typeface="Times New Roman" panose="02020503050405090304"/>
                <a:ea typeface="Times New Roman" panose="02020503050405090304"/>
                <a:cs typeface="Times New Roman" panose="02020503050405090304"/>
                <a:sym typeface="Times New Roman" panose="02020503050405090304"/>
              </a:endParaRPr>
            </a:p>
          </p:txBody>
        </p:sp>
      </p:grpSp>
      <p:grpSp>
        <p:nvGrpSpPr>
          <p:cNvPr id="18" name="Group 18"/>
          <p:cNvGrpSpPr/>
          <p:nvPr/>
        </p:nvGrpSpPr>
        <p:grpSpPr>
          <a:xfrm rot="0">
            <a:off x="1257300" y="9534525"/>
            <a:ext cx="4114800" cy="547688"/>
            <a:chOff x="0" y="0"/>
            <a:chExt cx="5486400" cy="730250"/>
          </a:xfrm>
        </p:grpSpPr>
        <p:sp>
          <p:nvSpPr>
            <p:cNvPr id="19" name="Freeform 19"/>
            <p:cNvSpPr/>
            <p:nvPr/>
          </p:nvSpPr>
          <p:spPr>
            <a:xfrm>
              <a:off x="0" y="0"/>
              <a:ext cx="5486400" cy="730250"/>
            </a:xfrm>
            <a:custGeom>
              <a:avLst/>
              <a:gdLst/>
              <a:ahLst/>
              <a:cxnLst/>
              <a:rect l="l" t="t" r="r" b="b"/>
              <a:pathLst>
                <a:path w="5486400" h="730250">
                  <a:moveTo>
                    <a:pt x="0" y="0"/>
                  </a:moveTo>
                  <a:lnTo>
                    <a:pt x="5486400" y="0"/>
                  </a:lnTo>
                  <a:lnTo>
                    <a:pt x="5486400" y="730250"/>
                  </a:lnTo>
                  <a:lnTo>
                    <a:pt x="0" y="730250"/>
                  </a:lnTo>
                  <a:close/>
                </a:path>
              </a:pathLst>
            </a:custGeom>
          </p:spPr>
        </p:sp>
        <p:sp>
          <p:nvSpPr>
            <p:cNvPr id="20" name="TextBox 20"/>
            <p:cNvSpPr txBox="1"/>
            <p:nvPr/>
          </p:nvSpPr>
          <p:spPr>
            <a:xfrm>
              <a:off x="0" y="-19050"/>
              <a:ext cx="5486400" cy="749300"/>
            </a:xfrm>
            <a:prstGeom prst="rect">
              <a:avLst/>
            </a:prstGeom>
          </p:spPr>
          <p:txBody>
            <a:bodyPr lIns="0" tIns="0" rIns="0" bIns="0" rtlCol="0" anchor="ctr"/>
            <a:lstStyle/>
            <a:p>
              <a:pPr algn="l">
                <a:lnSpc>
                  <a:spcPts val="2160"/>
                </a:lnSpc>
              </a:pPr>
              <a:r>
                <a:rPr lang="en-US" sz="1800">
                  <a:solidFill>
                    <a:srgbClr val="898989"/>
                  </a:solidFill>
                  <a:latin typeface="Times New Roman" panose="02020503050405090304"/>
                  <a:ea typeface="Times New Roman" panose="02020503050405090304"/>
                  <a:cs typeface="Times New Roman" panose="02020503050405090304"/>
                  <a:sym typeface="Times New Roman" panose="02020503050405090304"/>
                </a:rPr>
                <a:t>05</a:t>
              </a:r>
              <a:r>
                <a:rPr lang="en-US" sz="1800">
                  <a:solidFill>
                    <a:srgbClr val="898989"/>
                  </a:solidFill>
                  <a:latin typeface="Times New Roman" panose="02020503050405090304"/>
                  <a:ea typeface="Times New Roman" panose="02020503050405090304"/>
                  <a:cs typeface="Times New Roman" panose="02020503050405090304"/>
                  <a:sym typeface="Times New Roman" panose="02020503050405090304"/>
                </a:rPr>
                <a:t>-12-2025</a:t>
              </a:r>
              <a:endParaRPr lang="en-US" sz="1800">
                <a:solidFill>
                  <a:srgbClr val="898989"/>
                </a:solidFill>
                <a:latin typeface="Times New Roman" panose="02020503050405090304"/>
                <a:ea typeface="Times New Roman" panose="02020503050405090304"/>
                <a:cs typeface="Times New Roman" panose="02020503050405090304"/>
                <a:sym typeface="Times New Roman" panose="02020503050405090304"/>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0">
            <a:off x="1770927" y="547688"/>
            <a:ext cx="15259773" cy="1692014"/>
            <a:chOff x="0" y="0"/>
            <a:chExt cx="20346364" cy="2256018"/>
          </a:xfrm>
        </p:grpSpPr>
        <p:sp>
          <p:nvSpPr>
            <p:cNvPr id="3" name="Freeform 3"/>
            <p:cNvSpPr/>
            <p:nvPr/>
          </p:nvSpPr>
          <p:spPr>
            <a:xfrm>
              <a:off x="0" y="0"/>
              <a:ext cx="20346364" cy="2256018"/>
            </a:xfrm>
            <a:custGeom>
              <a:avLst/>
              <a:gdLst/>
              <a:ahLst/>
              <a:cxnLst/>
              <a:rect l="l" t="t" r="r" b="b"/>
              <a:pathLst>
                <a:path w="20346364" h="2256018">
                  <a:moveTo>
                    <a:pt x="0" y="0"/>
                  </a:moveTo>
                  <a:lnTo>
                    <a:pt x="20346364" y="0"/>
                  </a:lnTo>
                  <a:lnTo>
                    <a:pt x="20346364" y="2256018"/>
                  </a:lnTo>
                  <a:lnTo>
                    <a:pt x="0" y="2256018"/>
                  </a:lnTo>
                  <a:close/>
                </a:path>
              </a:pathLst>
            </a:custGeom>
          </p:spPr>
        </p:sp>
        <p:sp>
          <p:nvSpPr>
            <p:cNvPr id="4" name="TextBox 4"/>
            <p:cNvSpPr txBox="1"/>
            <p:nvPr/>
          </p:nvSpPr>
          <p:spPr>
            <a:xfrm>
              <a:off x="0" y="38100"/>
              <a:ext cx="20346364" cy="2217918"/>
            </a:xfrm>
            <a:prstGeom prst="rect">
              <a:avLst/>
            </a:prstGeom>
          </p:spPr>
          <p:txBody>
            <a:bodyPr lIns="0" tIns="0" rIns="0" bIns="0" rtlCol="0" anchor="ctr"/>
            <a:lstStyle/>
            <a:p>
              <a:pPr algn="ctr">
                <a:lnSpc>
                  <a:spcPts val="7130"/>
                </a:lnSpc>
              </a:pPr>
              <a:r>
                <a:rPr lang="en-US" sz="6600" b="1">
                  <a:solidFill>
                    <a:srgbClr val="000000"/>
                  </a:solidFill>
                  <a:latin typeface="Times New Roman Bold" panose="02020503050405090304"/>
                  <a:ea typeface="Times New Roman Bold" panose="02020503050405090304"/>
                  <a:cs typeface="Times New Roman Bold" panose="02020503050405090304"/>
                  <a:sym typeface="Times New Roman Bold" panose="02020503050405090304"/>
                </a:rPr>
                <a:t>RESULTS &amp; ANALYSIS</a:t>
              </a:r>
              <a:endParaRPr lang="en-US" sz="6600" b="1">
                <a:solidFill>
                  <a:srgbClr val="000000"/>
                </a:solidFill>
                <a:latin typeface="Times New Roman Bold" panose="02020503050405090304"/>
                <a:ea typeface="Times New Roman Bold" panose="02020503050405090304"/>
                <a:cs typeface="Times New Roman Bold" panose="02020503050405090304"/>
                <a:sym typeface="Times New Roman Bold" panose="02020503050405090304"/>
              </a:endParaRPr>
            </a:p>
          </p:txBody>
        </p:sp>
      </p:grpSp>
      <p:grpSp>
        <p:nvGrpSpPr>
          <p:cNvPr id="5" name="Group 5"/>
          <p:cNvGrpSpPr/>
          <p:nvPr/>
        </p:nvGrpSpPr>
        <p:grpSpPr>
          <a:xfrm rot="0">
            <a:off x="12915900" y="9534525"/>
            <a:ext cx="4114800" cy="547688"/>
            <a:chOff x="0" y="0"/>
            <a:chExt cx="5486400" cy="730250"/>
          </a:xfrm>
        </p:grpSpPr>
        <p:sp>
          <p:nvSpPr>
            <p:cNvPr id="6" name="Freeform 6"/>
            <p:cNvSpPr/>
            <p:nvPr/>
          </p:nvSpPr>
          <p:spPr>
            <a:xfrm>
              <a:off x="0" y="0"/>
              <a:ext cx="5486400" cy="730250"/>
            </a:xfrm>
            <a:custGeom>
              <a:avLst/>
              <a:gdLst/>
              <a:ahLst/>
              <a:cxnLst/>
              <a:rect l="l" t="t" r="r" b="b"/>
              <a:pathLst>
                <a:path w="5486400" h="730250">
                  <a:moveTo>
                    <a:pt x="0" y="0"/>
                  </a:moveTo>
                  <a:lnTo>
                    <a:pt x="5486400" y="0"/>
                  </a:lnTo>
                  <a:lnTo>
                    <a:pt x="5486400" y="730250"/>
                  </a:lnTo>
                  <a:lnTo>
                    <a:pt x="0" y="730250"/>
                  </a:lnTo>
                  <a:close/>
                </a:path>
              </a:pathLst>
            </a:custGeom>
          </p:spPr>
        </p:sp>
        <p:sp>
          <p:nvSpPr>
            <p:cNvPr id="7" name="TextBox 7"/>
            <p:cNvSpPr txBox="1"/>
            <p:nvPr/>
          </p:nvSpPr>
          <p:spPr>
            <a:xfrm>
              <a:off x="0" y="-19050"/>
              <a:ext cx="5486400" cy="749300"/>
            </a:xfrm>
            <a:prstGeom prst="rect">
              <a:avLst/>
            </a:prstGeom>
          </p:spPr>
          <p:txBody>
            <a:bodyPr lIns="0" tIns="0" rIns="0" bIns="0" rtlCol="0" anchor="ctr"/>
            <a:lstStyle/>
            <a:p>
              <a:pPr algn="r">
                <a:lnSpc>
                  <a:spcPts val="2160"/>
                </a:lnSpc>
              </a:pPr>
              <a:r>
                <a:rPr lang="en-US" sz="1800">
                  <a:solidFill>
                    <a:srgbClr val="898989"/>
                  </a:solidFill>
                  <a:latin typeface="Times New Roman" panose="02020503050405090304"/>
                  <a:ea typeface="Times New Roman" panose="02020503050405090304"/>
                  <a:cs typeface="Times New Roman" panose="02020503050405090304"/>
                  <a:sym typeface="Times New Roman" panose="02020503050405090304"/>
                </a:rPr>
                <a:t>18</a:t>
              </a:r>
              <a:endParaRPr lang="en-US" sz="1800">
                <a:solidFill>
                  <a:srgbClr val="898989"/>
                </a:solidFill>
                <a:latin typeface="Times New Roman" panose="02020503050405090304"/>
                <a:ea typeface="Times New Roman" panose="02020503050405090304"/>
                <a:cs typeface="Times New Roman" panose="02020503050405090304"/>
                <a:sym typeface="Times New Roman" panose="02020503050405090304"/>
              </a:endParaRPr>
            </a:p>
          </p:txBody>
        </p:sp>
      </p:grpSp>
      <p:grpSp>
        <p:nvGrpSpPr>
          <p:cNvPr id="8" name="Group 8"/>
          <p:cNvGrpSpPr>
            <a:grpSpLocks noChangeAspect="1"/>
          </p:cNvGrpSpPr>
          <p:nvPr/>
        </p:nvGrpSpPr>
        <p:grpSpPr>
          <a:xfrm rot="0">
            <a:off x="1251357" y="3313601"/>
            <a:ext cx="7335193" cy="4909821"/>
            <a:chOff x="0" y="0"/>
            <a:chExt cx="9778130" cy="6545004"/>
          </a:xfrm>
        </p:grpSpPr>
        <p:sp>
          <p:nvSpPr>
            <p:cNvPr id="9" name="Freeform 9"/>
            <p:cNvSpPr/>
            <p:nvPr/>
          </p:nvSpPr>
          <p:spPr>
            <a:xfrm>
              <a:off x="0" y="0"/>
              <a:ext cx="9778111" cy="6544945"/>
            </a:xfrm>
            <a:custGeom>
              <a:avLst/>
              <a:gdLst/>
              <a:ahLst/>
              <a:cxnLst/>
              <a:rect l="l" t="t" r="r" b="b"/>
              <a:pathLst>
                <a:path w="9778111" h="6544945">
                  <a:moveTo>
                    <a:pt x="0" y="0"/>
                  </a:moveTo>
                  <a:lnTo>
                    <a:pt x="9778111" y="0"/>
                  </a:lnTo>
                  <a:lnTo>
                    <a:pt x="9778111" y="6544945"/>
                  </a:lnTo>
                  <a:lnTo>
                    <a:pt x="0" y="6544945"/>
                  </a:lnTo>
                  <a:lnTo>
                    <a:pt x="0" y="0"/>
                  </a:lnTo>
                  <a:close/>
                </a:path>
              </a:pathLst>
            </a:custGeom>
            <a:blipFill>
              <a:blip r:embed="rId1"/>
              <a:stretch>
                <a:fillRect t="-13774" b="-13774"/>
              </a:stretch>
            </a:blipFill>
          </p:spPr>
        </p:sp>
      </p:grpSp>
      <p:grpSp>
        <p:nvGrpSpPr>
          <p:cNvPr id="10" name="Group 10"/>
          <p:cNvGrpSpPr>
            <a:grpSpLocks noChangeAspect="1"/>
          </p:cNvGrpSpPr>
          <p:nvPr/>
        </p:nvGrpSpPr>
        <p:grpSpPr>
          <a:xfrm rot="0">
            <a:off x="9583510" y="3336609"/>
            <a:ext cx="7781067" cy="4886812"/>
            <a:chOff x="0" y="0"/>
            <a:chExt cx="10374756" cy="6515750"/>
          </a:xfrm>
        </p:grpSpPr>
        <p:sp>
          <p:nvSpPr>
            <p:cNvPr id="11" name="Freeform 11"/>
            <p:cNvSpPr/>
            <p:nvPr/>
          </p:nvSpPr>
          <p:spPr>
            <a:xfrm>
              <a:off x="0" y="0"/>
              <a:ext cx="10374757" cy="6515735"/>
            </a:xfrm>
            <a:custGeom>
              <a:avLst/>
              <a:gdLst/>
              <a:ahLst/>
              <a:cxnLst/>
              <a:rect l="l" t="t" r="r" b="b"/>
              <a:pathLst>
                <a:path w="10374757" h="6515735">
                  <a:moveTo>
                    <a:pt x="0" y="0"/>
                  </a:moveTo>
                  <a:lnTo>
                    <a:pt x="10374757" y="0"/>
                  </a:lnTo>
                  <a:lnTo>
                    <a:pt x="10374757" y="6515735"/>
                  </a:lnTo>
                  <a:lnTo>
                    <a:pt x="0" y="6515735"/>
                  </a:lnTo>
                  <a:lnTo>
                    <a:pt x="0" y="0"/>
                  </a:lnTo>
                  <a:close/>
                </a:path>
              </a:pathLst>
            </a:custGeom>
            <a:blipFill>
              <a:blip r:embed="rId2"/>
              <a:stretch>
                <a:fillRect l="-12803" r="-12803"/>
              </a:stretch>
            </a:blipFill>
          </p:spPr>
        </p:sp>
      </p:grpSp>
      <p:sp>
        <p:nvSpPr>
          <p:cNvPr id="12" name="Freeform 12"/>
          <p:cNvSpPr/>
          <p:nvPr/>
        </p:nvSpPr>
        <p:spPr>
          <a:xfrm>
            <a:off x="210190" y="272505"/>
            <a:ext cx="4353228" cy="756195"/>
          </a:xfrm>
          <a:custGeom>
            <a:avLst/>
            <a:gdLst/>
            <a:ahLst/>
            <a:cxnLst/>
            <a:rect l="l" t="t" r="r" b="b"/>
            <a:pathLst>
              <a:path w="4353228" h="756195">
                <a:moveTo>
                  <a:pt x="0" y="0"/>
                </a:moveTo>
                <a:lnTo>
                  <a:pt x="4353228" y="0"/>
                </a:lnTo>
                <a:lnTo>
                  <a:pt x="4353228" y="756195"/>
                </a:lnTo>
                <a:lnTo>
                  <a:pt x="0" y="756195"/>
                </a:lnTo>
                <a:lnTo>
                  <a:pt x="0" y="0"/>
                </a:lnTo>
                <a:close/>
              </a:path>
            </a:pathLst>
          </a:custGeom>
          <a:blipFill>
            <a:blip r:embed="rId3"/>
            <a:stretch>
              <a:fillRect/>
            </a:stretch>
          </a:blipFill>
        </p:spPr>
      </p:sp>
      <p:sp>
        <p:nvSpPr>
          <p:cNvPr id="13" name="TextBox 13"/>
          <p:cNvSpPr txBox="1"/>
          <p:nvPr/>
        </p:nvSpPr>
        <p:spPr>
          <a:xfrm>
            <a:off x="2810238" y="2736444"/>
            <a:ext cx="5676309" cy="466725"/>
          </a:xfrm>
          <a:prstGeom prst="rect">
            <a:avLst/>
          </a:prstGeom>
        </p:spPr>
        <p:txBody>
          <a:bodyPr lIns="0" tIns="0" rIns="0" bIns="0" rtlCol="0" anchor="t">
            <a:spAutoFit/>
          </a:bodyPr>
          <a:lstStyle/>
          <a:p>
            <a:pPr algn="l">
              <a:lnSpc>
                <a:spcPts val="3240"/>
              </a:lnSpc>
            </a:pPr>
            <a:r>
              <a:rPr lang="en-US" sz="2700">
                <a:solidFill>
                  <a:srgbClr val="000000"/>
                </a:solidFill>
                <a:latin typeface="Calibri (MS)" panose="020F0502020204030204"/>
                <a:ea typeface="Calibri (MS)" panose="020F0502020204030204"/>
                <a:cs typeface="Calibri (MS)" panose="020F0502020204030204"/>
                <a:sym typeface="Calibri (MS)" panose="020F0502020204030204"/>
              </a:rPr>
              <a:t>Fig 3. outlier comparison</a:t>
            </a:r>
            <a:endParaRPr lang="en-US" sz="2700">
              <a:solidFill>
                <a:srgbClr val="000000"/>
              </a:solidFill>
              <a:latin typeface="Calibri (MS)" panose="020F0502020204030204"/>
              <a:ea typeface="Calibri (MS)" panose="020F0502020204030204"/>
              <a:cs typeface="Calibri (MS)" panose="020F0502020204030204"/>
              <a:sym typeface="Calibri (MS)" panose="020F0502020204030204"/>
            </a:endParaRPr>
          </a:p>
        </p:txBody>
      </p:sp>
      <p:sp>
        <p:nvSpPr>
          <p:cNvPr id="14" name="TextBox 14"/>
          <p:cNvSpPr txBox="1"/>
          <p:nvPr/>
        </p:nvSpPr>
        <p:spPr>
          <a:xfrm>
            <a:off x="11074335" y="2755756"/>
            <a:ext cx="5436824" cy="466725"/>
          </a:xfrm>
          <a:prstGeom prst="rect">
            <a:avLst/>
          </a:prstGeom>
        </p:spPr>
        <p:txBody>
          <a:bodyPr lIns="0" tIns="0" rIns="0" bIns="0" rtlCol="0" anchor="t">
            <a:spAutoFit/>
          </a:bodyPr>
          <a:lstStyle/>
          <a:p>
            <a:pPr algn="l">
              <a:lnSpc>
                <a:spcPts val="3240"/>
              </a:lnSpc>
            </a:pPr>
            <a:r>
              <a:rPr lang="en-US" sz="2700">
                <a:solidFill>
                  <a:srgbClr val="000000"/>
                </a:solidFill>
                <a:latin typeface="Calibri (MS)" panose="020F0502020204030204"/>
                <a:ea typeface="Calibri (MS)" panose="020F0502020204030204"/>
                <a:cs typeface="Calibri (MS)" panose="020F0502020204030204"/>
                <a:sym typeface="Calibri (MS)" panose="020F0502020204030204"/>
              </a:rPr>
              <a:t>Fig 4. decision tree</a:t>
            </a:r>
            <a:endParaRPr lang="en-US" sz="2700">
              <a:solidFill>
                <a:srgbClr val="000000"/>
              </a:solidFill>
              <a:latin typeface="Calibri (MS)" panose="020F0502020204030204"/>
              <a:ea typeface="Calibri (MS)" panose="020F0502020204030204"/>
              <a:cs typeface="Calibri (MS)" panose="020F0502020204030204"/>
              <a:sym typeface="Calibri (MS)" panose="020F0502020204030204"/>
            </a:endParaRPr>
          </a:p>
        </p:txBody>
      </p:sp>
      <p:grpSp>
        <p:nvGrpSpPr>
          <p:cNvPr id="15" name="Group 15"/>
          <p:cNvGrpSpPr/>
          <p:nvPr/>
        </p:nvGrpSpPr>
        <p:grpSpPr>
          <a:xfrm rot="0">
            <a:off x="6057900" y="9534525"/>
            <a:ext cx="6172200" cy="547688"/>
            <a:chOff x="0" y="0"/>
            <a:chExt cx="8229600" cy="730250"/>
          </a:xfrm>
        </p:grpSpPr>
        <p:sp>
          <p:nvSpPr>
            <p:cNvPr id="16" name="Freeform 16"/>
            <p:cNvSpPr/>
            <p:nvPr/>
          </p:nvSpPr>
          <p:spPr>
            <a:xfrm>
              <a:off x="0" y="0"/>
              <a:ext cx="8229600" cy="730250"/>
            </a:xfrm>
            <a:custGeom>
              <a:avLst/>
              <a:gdLst/>
              <a:ahLst/>
              <a:cxnLst/>
              <a:rect l="l" t="t" r="r" b="b"/>
              <a:pathLst>
                <a:path w="8229600" h="730250">
                  <a:moveTo>
                    <a:pt x="0" y="0"/>
                  </a:moveTo>
                  <a:lnTo>
                    <a:pt x="8229600" y="0"/>
                  </a:lnTo>
                  <a:lnTo>
                    <a:pt x="8229600" y="730250"/>
                  </a:lnTo>
                  <a:lnTo>
                    <a:pt x="0" y="730250"/>
                  </a:lnTo>
                  <a:close/>
                </a:path>
              </a:pathLst>
            </a:custGeom>
          </p:spPr>
        </p:sp>
        <p:sp>
          <p:nvSpPr>
            <p:cNvPr id="17" name="TextBox 17"/>
            <p:cNvSpPr txBox="1"/>
            <p:nvPr/>
          </p:nvSpPr>
          <p:spPr>
            <a:xfrm>
              <a:off x="0" y="-19050"/>
              <a:ext cx="8229600" cy="749300"/>
            </a:xfrm>
            <a:prstGeom prst="rect">
              <a:avLst/>
            </a:prstGeom>
          </p:spPr>
          <p:txBody>
            <a:bodyPr lIns="0" tIns="0" rIns="0" bIns="0" rtlCol="0" anchor="ctr"/>
            <a:lstStyle/>
            <a:p>
              <a:pPr algn="ctr">
                <a:lnSpc>
                  <a:spcPts val="2160"/>
                </a:lnSpc>
              </a:pPr>
              <a:r>
                <a:rPr lang="en-US" sz="1800">
                  <a:solidFill>
                    <a:srgbClr val="898989"/>
                  </a:solidFill>
                  <a:latin typeface="Times New Roman" panose="02020503050405090304"/>
                  <a:ea typeface="Times New Roman" panose="02020503050405090304"/>
                  <a:cs typeface="Times New Roman" panose="02020503050405090304"/>
                  <a:sym typeface="Times New Roman" panose="02020503050405090304"/>
                </a:rPr>
                <a:t>Review No.2         Batch No. CG4          Department of CSE</a:t>
              </a:r>
              <a:endParaRPr lang="en-US" sz="1800">
                <a:solidFill>
                  <a:srgbClr val="898989"/>
                </a:solidFill>
                <a:latin typeface="Times New Roman" panose="02020503050405090304"/>
                <a:ea typeface="Times New Roman" panose="02020503050405090304"/>
                <a:cs typeface="Times New Roman" panose="02020503050405090304"/>
                <a:sym typeface="Times New Roman" panose="02020503050405090304"/>
              </a:endParaRPr>
            </a:p>
          </p:txBody>
        </p:sp>
      </p:grpSp>
      <p:grpSp>
        <p:nvGrpSpPr>
          <p:cNvPr id="18" name="Group 18"/>
          <p:cNvGrpSpPr/>
          <p:nvPr/>
        </p:nvGrpSpPr>
        <p:grpSpPr>
          <a:xfrm rot="0">
            <a:off x="1257300" y="9534525"/>
            <a:ext cx="4114800" cy="547688"/>
            <a:chOff x="0" y="0"/>
            <a:chExt cx="5486400" cy="730250"/>
          </a:xfrm>
        </p:grpSpPr>
        <p:sp>
          <p:nvSpPr>
            <p:cNvPr id="19" name="Freeform 19"/>
            <p:cNvSpPr/>
            <p:nvPr/>
          </p:nvSpPr>
          <p:spPr>
            <a:xfrm>
              <a:off x="0" y="0"/>
              <a:ext cx="5486400" cy="730250"/>
            </a:xfrm>
            <a:custGeom>
              <a:avLst/>
              <a:gdLst/>
              <a:ahLst/>
              <a:cxnLst/>
              <a:rect l="l" t="t" r="r" b="b"/>
              <a:pathLst>
                <a:path w="5486400" h="730250">
                  <a:moveTo>
                    <a:pt x="0" y="0"/>
                  </a:moveTo>
                  <a:lnTo>
                    <a:pt x="5486400" y="0"/>
                  </a:lnTo>
                  <a:lnTo>
                    <a:pt x="5486400" y="730250"/>
                  </a:lnTo>
                  <a:lnTo>
                    <a:pt x="0" y="730250"/>
                  </a:lnTo>
                  <a:close/>
                </a:path>
              </a:pathLst>
            </a:custGeom>
          </p:spPr>
        </p:sp>
        <p:sp>
          <p:nvSpPr>
            <p:cNvPr id="20" name="TextBox 20"/>
            <p:cNvSpPr txBox="1"/>
            <p:nvPr/>
          </p:nvSpPr>
          <p:spPr>
            <a:xfrm>
              <a:off x="0" y="-19050"/>
              <a:ext cx="5486400" cy="749300"/>
            </a:xfrm>
            <a:prstGeom prst="rect">
              <a:avLst/>
            </a:prstGeom>
          </p:spPr>
          <p:txBody>
            <a:bodyPr lIns="0" tIns="0" rIns="0" bIns="0" rtlCol="0" anchor="ctr"/>
            <a:lstStyle/>
            <a:p>
              <a:pPr algn="l">
                <a:lnSpc>
                  <a:spcPts val="2160"/>
                </a:lnSpc>
              </a:pPr>
              <a:r>
                <a:rPr lang="en-US" sz="1800">
                  <a:solidFill>
                    <a:srgbClr val="898989"/>
                  </a:solidFill>
                  <a:latin typeface="Times New Roman" panose="02020503050405090304"/>
                  <a:ea typeface="Times New Roman" panose="02020503050405090304"/>
                  <a:cs typeface="Times New Roman" panose="02020503050405090304"/>
                  <a:sym typeface="Times New Roman" panose="02020503050405090304"/>
                </a:rPr>
                <a:t>05</a:t>
              </a:r>
              <a:r>
                <a:rPr lang="en-US" sz="1800">
                  <a:solidFill>
                    <a:srgbClr val="898989"/>
                  </a:solidFill>
                  <a:latin typeface="Times New Roman" panose="02020503050405090304"/>
                  <a:ea typeface="Times New Roman" panose="02020503050405090304"/>
                  <a:cs typeface="Times New Roman" panose="02020503050405090304"/>
                  <a:sym typeface="Times New Roman" panose="02020503050405090304"/>
                </a:rPr>
                <a:t>-12-2025</a:t>
              </a:r>
              <a:endParaRPr lang="en-US" sz="1800">
                <a:solidFill>
                  <a:srgbClr val="898989"/>
                </a:solidFill>
                <a:latin typeface="Times New Roman" panose="02020503050405090304"/>
                <a:ea typeface="Times New Roman" panose="02020503050405090304"/>
                <a:cs typeface="Times New Roman" panose="02020503050405090304"/>
                <a:sym typeface="Times New Roman" panose="02020503050405090304"/>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0">
            <a:off x="1770927" y="547688"/>
            <a:ext cx="15259773" cy="1692014"/>
            <a:chOff x="0" y="0"/>
            <a:chExt cx="20346364" cy="2256018"/>
          </a:xfrm>
        </p:grpSpPr>
        <p:sp>
          <p:nvSpPr>
            <p:cNvPr id="3" name="Freeform 3"/>
            <p:cNvSpPr/>
            <p:nvPr/>
          </p:nvSpPr>
          <p:spPr>
            <a:xfrm>
              <a:off x="0" y="0"/>
              <a:ext cx="20346364" cy="2256018"/>
            </a:xfrm>
            <a:custGeom>
              <a:avLst/>
              <a:gdLst/>
              <a:ahLst/>
              <a:cxnLst/>
              <a:rect l="l" t="t" r="r" b="b"/>
              <a:pathLst>
                <a:path w="20346364" h="2256018">
                  <a:moveTo>
                    <a:pt x="0" y="0"/>
                  </a:moveTo>
                  <a:lnTo>
                    <a:pt x="20346364" y="0"/>
                  </a:lnTo>
                  <a:lnTo>
                    <a:pt x="20346364" y="2256018"/>
                  </a:lnTo>
                  <a:lnTo>
                    <a:pt x="0" y="2256018"/>
                  </a:lnTo>
                  <a:close/>
                </a:path>
              </a:pathLst>
            </a:custGeom>
          </p:spPr>
        </p:sp>
        <p:sp>
          <p:nvSpPr>
            <p:cNvPr id="4" name="TextBox 4"/>
            <p:cNvSpPr txBox="1"/>
            <p:nvPr/>
          </p:nvSpPr>
          <p:spPr>
            <a:xfrm>
              <a:off x="0" y="38100"/>
              <a:ext cx="20346364" cy="2217918"/>
            </a:xfrm>
            <a:prstGeom prst="rect">
              <a:avLst/>
            </a:prstGeom>
          </p:spPr>
          <p:txBody>
            <a:bodyPr lIns="0" tIns="0" rIns="0" bIns="0" rtlCol="0" anchor="ctr"/>
            <a:lstStyle/>
            <a:p>
              <a:pPr algn="ctr">
                <a:lnSpc>
                  <a:spcPts val="7130"/>
                </a:lnSpc>
              </a:pPr>
              <a:r>
                <a:rPr lang="en-US" sz="6600" b="1">
                  <a:solidFill>
                    <a:srgbClr val="000000"/>
                  </a:solidFill>
                  <a:latin typeface="Times New Roman Bold" panose="02020503050405090304"/>
                  <a:ea typeface="Times New Roman Bold" panose="02020503050405090304"/>
                  <a:cs typeface="Times New Roman Bold" panose="02020503050405090304"/>
                  <a:sym typeface="Times New Roman Bold" panose="02020503050405090304"/>
                </a:rPr>
                <a:t>OUTLINE</a:t>
              </a:r>
              <a:endParaRPr lang="en-US" sz="6600" b="1">
                <a:solidFill>
                  <a:srgbClr val="000000"/>
                </a:solidFill>
                <a:latin typeface="Times New Roman Bold" panose="02020503050405090304"/>
                <a:ea typeface="Times New Roman Bold" panose="02020503050405090304"/>
                <a:cs typeface="Times New Roman Bold" panose="02020503050405090304"/>
                <a:sym typeface="Times New Roman Bold" panose="02020503050405090304"/>
              </a:endParaRPr>
            </a:p>
          </p:txBody>
        </p:sp>
      </p:grpSp>
      <p:sp>
        <p:nvSpPr>
          <p:cNvPr id="5" name="TextBox 5"/>
          <p:cNvSpPr txBox="1"/>
          <p:nvPr/>
        </p:nvSpPr>
        <p:spPr>
          <a:xfrm>
            <a:off x="1348740" y="2023685"/>
            <a:ext cx="15590520" cy="4331589"/>
          </a:xfrm>
          <a:prstGeom prst="rect">
            <a:avLst/>
          </a:prstGeom>
        </p:spPr>
        <p:txBody>
          <a:bodyPr lIns="0" tIns="0" rIns="0" bIns="0" rtlCol="0" anchor="t">
            <a:spAutoFit/>
          </a:bodyPr>
          <a:lstStyle/>
          <a:p>
            <a:pPr marL="474980" lvl="1" indent="-237490" algn="l">
              <a:lnSpc>
                <a:spcPts val="2270"/>
              </a:lnSpc>
              <a:buAutoNum type="arabicPeriod"/>
            </a:pPr>
            <a:r>
              <a:rPr lang="en-US" sz="2625">
                <a:solidFill>
                  <a:srgbClr val="000000"/>
                </a:solidFill>
                <a:latin typeface="Times New Roman" panose="02020503050405090304"/>
                <a:ea typeface="Times New Roman" panose="02020503050405090304"/>
                <a:cs typeface="Times New Roman" panose="02020503050405090304"/>
                <a:sym typeface="Times New Roman" panose="02020503050405090304"/>
              </a:rPr>
              <a:t>Abstract</a:t>
            </a:r>
            <a:endParaRPr lang="en-US" sz="2625">
              <a:solidFill>
                <a:srgbClr val="000000"/>
              </a:solidFill>
              <a:latin typeface="Times New Roman" panose="02020503050405090304"/>
              <a:ea typeface="Times New Roman" panose="02020503050405090304"/>
              <a:cs typeface="Times New Roman" panose="02020503050405090304"/>
              <a:sym typeface="Times New Roman" panose="02020503050405090304"/>
            </a:endParaRPr>
          </a:p>
          <a:p>
            <a:pPr marL="474980" lvl="1" indent="-237490" algn="l">
              <a:lnSpc>
                <a:spcPts val="2270"/>
              </a:lnSpc>
              <a:buAutoNum type="arabicPeriod"/>
            </a:pPr>
            <a:r>
              <a:rPr lang="en-US" sz="2625">
                <a:solidFill>
                  <a:srgbClr val="000000"/>
                </a:solidFill>
                <a:latin typeface="Times New Roman" panose="02020503050405090304"/>
                <a:ea typeface="Times New Roman" panose="02020503050405090304"/>
                <a:cs typeface="Times New Roman" panose="02020503050405090304"/>
                <a:sym typeface="Times New Roman" panose="02020503050405090304"/>
              </a:rPr>
              <a:t>Introduction </a:t>
            </a:r>
            <a:endParaRPr lang="en-US" sz="2625">
              <a:solidFill>
                <a:srgbClr val="000000"/>
              </a:solidFill>
              <a:latin typeface="Times New Roman" panose="02020503050405090304"/>
              <a:ea typeface="Times New Roman" panose="02020503050405090304"/>
              <a:cs typeface="Times New Roman" panose="02020503050405090304"/>
              <a:sym typeface="Times New Roman" panose="02020503050405090304"/>
            </a:endParaRPr>
          </a:p>
          <a:p>
            <a:pPr marL="474980" lvl="1" indent="-237490" algn="l">
              <a:lnSpc>
                <a:spcPts val="2270"/>
              </a:lnSpc>
              <a:buAutoNum type="arabicPeriod"/>
            </a:pPr>
            <a:r>
              <a:rPr lang="en-US" sz="2625">
                <a:solidFill>
                  <a:srgbClr val="000000"/>
                </a:solidFill>
                <a:latin typeface="Times New Roman" panose="02020503050405090304"/>
                <a:ea typeface="Times New Roman" panose="02020503050405090304"/>
                <a:cs typeface="Times New Roman" panose="02020503050405090304"/>
                <a:sym typeface="Times New Roman" panose="02020503050405090304"/>
              </a:rPr>
              <a:t>Literature Survey</a:t>
            </a:r>
            <a:endParaRPr lang="en-US" sz="2625">
              <a:solidFill>
                <a:srgbClr val="000000"/>
              </a:solidFill>
              <a:latin typeface="Times New Roman" panose="02020503050405090304"/>
              <a:ea typeface="Times New Roman" panose="02020503050405090304"/>
              <a:cs typeface="Times New Roman" panose="02020503050405090304"/>
              <a:sym typeface="Times New Roman" panose="02020503050405090304"/>
            </a:endParaRPr>
          </a:p>
          <a:p>
            <a:pPr marL="474980" lvl="1" indent="-237490" algn="l">
              <a:lnSpc>
                <a:spcPts val="2270"/>
              </a:lnSpc>
              <a:buAutoNum type="arabicPeriod"/>
            </a:pPr>
            <a:r>
              <a:rPr lang="en-US" sz="2625">
                <a:solidFill>
                  <a:srgbClr val="000000"/>
                </a:solidFill>
                <a:latin typeface="Times New Roman" panose="02020503050405090304"/>
                <a:ea typeface="Times New Roman" panose="02020503050405090304"/>
                <a:cs typeface="Times New Roman" panose="02020503050405090304"/>
                <a:sym typeface="Times New Roman" panose="02020503050405090304"/>
              </a:rPr>
              <a:t>Research Gaps</a:t>
            </a:r>
            <a:endParaRPr lang="en-US" sz="2625">
              <a:solidFill>
                <a:srgbClr val="000000"/>
              </a:solidFill>
              <a:latin typeface="Times New Roman" panose="02020503050405090304"/>
              <a:ea typeface="Times New Roman" panose="02020503050405090304"/>
              <a:cs typeface="Times New Roman" panose="02020503050405090304"/>
              <a:sym typeface="Times New Roman" panose="02020503050405090304"/>
            </a:endParaRPr>
          </a:p>
          <a:p>
            <a:pPr marL="474980" lvl="1" indent="-237490" algn="l">
              <a:lnSpc>
                <a:spcPts val="2270"/>
              </a:lnSpc>
              <a:buAutoNum type="arabicPeriod"/>
            </a:pPr>
            <a:r>
              <a:rPr lang="en-US" sz="2625">
                <a:solidFill>
                  <a:srgbClr val="000000"/>
                </a:solidFill>
                <a:latin typeface="Times New Roman" panose="02020503050405090304"/>
                <a:ea typeface="Times New Roman" panose="02020503050405090304"/>
                <a:cs typeface="Times New Roman" panose="02020503050405090304"/>
                <a:sym typeface="Times New Roman" panose="02020503050405090304"/>
              </a:rPr>
              <a:t>Problem Statement</a:t>
            </a:r>
            <a:endParaRPr lang="en-US" sz="2625">
              <a:solidFill>
                <a:srgbClr val="000000"/>
              </a:solidFill>
              <a:latin typeface="Times New Roman" panose="02020503050405090304"/>
              <a:ea typeface="Times New Roman" panose="02020503050405090304"/>
              <a:cs typeface="Times New Roman" panose="02020503050405090304"/>
              <a:sym typeface="Times New Roman" panose="02020503050405090304"/>
            </a:endParaRPr>
          </a:p>
          <a:p>
            <a:pPr marL="474980" lvl="1" indent="-237490" algn="l">
              <a:lnSpc>
                <a:spcPts val="2270"/>
              </a:lnSpc>
              <a:buAutoNum type="arabicPeriod"/>
            </a:pPr>
            <a:r>
              <a:rPr lang="en-US" sz="2625">
                <a:solidFill>
                  <a:srgbClr val="000000"/>
                </a:solidFill>
                <a:latin typeface="Times New Roman" panose="02020503050405090304"/>
                <a:ea typeface="Times New Roman" panose="02020503050405090304"/>
                <a:cs typeface="Times New Roman" panose="02020503050405090304"/>
                <a:sym typeface="Times New Roman" panose="02020503050405090304"/>
              </a:rPr>
              <a:t>Objectives </a:t>
            </a:r>
            <a:endParaRPr lang="en-US" sz="2625">
              <a:solidFill>
                <a:srgbClr val="000000"/>
              </a:solidFill>
              <a:latin typeface="Times New Roman" panose="02020503050405090304"/>
              <a:ea typeface="Times New Roman" panose="02020503050405090304"/>
              <a:cs typeface="Times New Roman" panose="02020503050405090304"/>
              <a:sym typeface="Times New Roman" panose="02020503050405090304"/>
            </a:endParaRPr>
          </a:p>
          <a:p>
            <a:pPr marL="474980" lvl="1" indent="-237490" algn="l">
              <a:lnSpc>
                <a:spcPts val="2270"/>
              </a:lnSpc>
              <a:buAutoNum type="arabicPeriod"/>
            </a:pPr>
            <a:r>
              <a:rPr lang="en-US" sz="2625">
                <a:solidFill>
                  <a:srgbClr val="000000"/>
                </a:solidFill>
                <a:latin typeface="Times New Roman" panose="02020503050405090304"/>
                <a:ea typeface="Times New Roman" panose="02020503050405090304"/>
                <a:cs typeface="Times New Roman" panose="02020503050405090304"/>
                <a:sym typeface="Times New Roman" panose="02020503050405090304"/>
              </a:rPr>
              <a:t>Flow Diagram</a:t>
            </a:r>
            <a:endParaRPr lang="en-US" sz="2625">
              <a:solidFill>
                <a:srgbClr val="000000"/>
              </a:solidFill>
              <a:latin typeface="Times New Roman" panose="02020503050405090304"/>
              <a:ea typeface="Times New Roman" panose="02020503050405090304"/>
              <a:cs typeface="Times New Roman" panose="02020503050405090304"/>
              <a:sym typeface="Times New Roman" panose="02020503050405090304"/>
            </a:endParaRPr>
          </a:p>
          <a:p>
            <a:pPr marL="474980" lvl="1" indent="-237490" algn="l">
              <a:lnSpc>
                <a:spcPts val="2270"/>
              </a:lnSpc>
              <a:buAutoNum type="arabicPeriod"/>
            </a:pPr>
            <a:r>
              <a:rPr lang="en-US" sz="2625">
                <a:solidFill>
                  <a:srgbClr val="000000"/>
                </a:solidFill>
                <a:latin typeface="Times New Roman" panose="02020503050405090304"/>
                <a:ea typeface="Times New Roman" panose="02020503050405090304"/>
                <a:cs typeface="Times New Roman" panose="02020503050405090304"/>
                <a:sym typeface="Times New Roman" panose="02020503050405090304"/>
              </a:rPr>
              <a:t>Methodology</a:t>
            </a:r>
            <a:endParaRPr lang="en-US" sz="2625">
              <a:solidFill>
                <a:srgbClr val="000000"/>
              </a:solidFill>
              <a:latin typeface="Times New Roman" panose="02020503050405090304"/>
              <a:ea typeface="Times New Roman" panose="02020503050405090304"/>
              <a:cs typeface="Times New Roman" panose="02020503050405090304"/>
              <a:sym typeface="Times New Roman" panose="02020503050405090304"/>
            </a:endParaRPr>
          </a:p>
          <a:p>
            <a:pPr marL="474980" lvl="1" indent="-237490" algn="l">
              <a:lnSpc>
                <a:spcPts val="2270"/>
              </a:lnSpc>
              <a:buAutoNum type="arabicPeriod"/>
            </a:pPr>
            <a:r>
              <a:rPr lang="en-US" sz="2625">
                <a:solidFill>
                  <a:srgbClr val="000000"/>
                </a:solidFill>
                <a:latin typeface="Times New Roman" panose="02020503050405090304"/>
                <a:ea typeface="Times New Roman" panose="02020503050405090304"/>
                <a:cs typeface="Times New Roman" panose="02020503050405090304"/>
                <a:sym typeface="Times New Roman" panose="02020503050405090304"/>
              </a:rPr>
              <a:t>Implementation</a:t>
            </a:r>
            <a:endParaRPr lang="en-US" sz="2625">
              <a:solidFill>
                <a:srgbClr val="000000"/>
              </a:solidFill>
              <a:latin typeface="Times New Roman" panose="02020503050405090304"/>
              <a:ea typeface="Times New Roman" panose="02020503050405090304"/>
              <a:cs typeface="Times New Roman" panose="02020503050405090304"/>
              <a:sym typeface="Times New Roman" panose="02020503050405090304"/>
            </a:endParaRPr>
          </a:p>
          <a:p>
            <a:pPr marL="474980" lvl="1" indent="-237490" algn="l">
              <a:lnSpc>
                <a:spcPts val="2270"/>
              </a:lnSpc>
              <a:buAutoNum type="arabicPeriod"/>
            </a:pPr>
            <a:r>
              <a:rPr lang="en-US" sz="2625">
                <a:solidFill>
                  <a:srgbClr val="000000"/>
                </a:solidFill>
                <a:latin typeface="Times New Roman" panose="02020503050405090304"/>
                <a:ea typeface="Times New Roman" panose="02020503050405090304"/>
                <a:cs typeface="Times New Roman" panose="02020503050405090304"/>
                <a:sym typeface="Times New Roman" panose="02020503050405090304"/>
              </a:rPr>
              <a:t>Results and Analysis</a:t>
            </a:r>
            <a:endParaRPr lang="en-US" sz="2625">
              <a:solidFill>
                <a:srgbClr val="000000"/>
              </a:solidFill>
              <a:latin typeface="Times New Roman" panose="02020503050405090304"/>
              <a:ea typeface="Times New Roman" panose="02020503050405090304"/>
              <a:cs typeface="Times New Roman" panose="02020503050405090304"/>
              <a:sym typeface="Times New Roman" panose="02020503050405090304"/>
            </a:endParaRPr>
          </a:p>
          <a:p>
            <a:pPr marL="474980" lvl="1" indent="-237490" algn="l">
              <a:lnSpc>
                <a:spcPts val="2270"/>
              </a:lnSpc>
              <a:buAutoNum type="arabicPeriod"/>
            </a:pPr>
            <a:r>
              <a:rPr lang="en-US" sz="2625">
                <a:solidFill>
                  <a:srgbClr val="000000"/>
                </a:solidFill>
                <a:latin typeface="Times New Roman" panose="02020503050405090304"/>
                <a:ea typeface="Times New Roman" panose="02020503050405090304"/>
                <a:cs typeface="Times New Roman" panose="02020503050405090304"/>
                <a:sym typeface="Times New Roman" panose="02020503050405090304"/>
              </a:rPr>
              <a:t>Conclusion &amp; Future Scope</a:t>
            </a:r>
            <a:endParaRPr lang="en-US" sz="2625">
              <a:solidFill>
                <a:srgbClr val="000000"/>
              </a:solidFill>
              <a:latin typeface="Times New Roman" panose="02020503050405090304"/>
              <a:ea typeface="Times New Roman" panose="02020503050405090304"/>
              <a:cs typeface="Times New Roman" panose="02020503050405090304"/>
              <a:sym typeface="Times New Roman" panose="02020503050405090304"/>
            </a:endParaRPr>
          </a:p>
          <a:p>
            <a:pPr marL="474980" lvl="1" indent="-237490" algn="l">
              <a:lnSpc>
                <a:spcPts val="2270"/>
              </a:lnSpc>
              <a:buAutoNum type="arabicPeriod"/>
            </a:pPr>
            <a:r>
              <a:rPr lang="en-US" sz="2625">
                <a:solidFill>
                  <a:srgbClr val="000000"/>
                </a:solidFill>
                <a:latin typeface="Times New Roman" panose="02020503050405090304"/>
                <a:ea typeface="Times New Roman" panose="02020503050405090304"/>
                <a:cs typeface="Times New Roman" panose="02020503050405090304"/>
                <a:sym typeface="Times New Roman" panose="02020503050405090304"/>
              </a:rPr>
              <a:t>References</a:t>
            </a:r>
            <a:endParaRPr lang="en-US" sz="2625">
              <a:solidFill>
                <a:srgbClr val="000000"/>
              </a:solidFill>
              <a:latin typeface="Times New Roman" panose="02020503050405090304"/>
              <a:ea typeface="Times New Roman" panose="02020503050405090304"/>
              <a:cs typeface="Times New Roman" panose="02020503050405090304"/>
              <a:sym typeface="Times New Roman" panose="02020503050405090304"/>
            </a:endParaRPr>
          </a:p>
          <a:p>
            <a:pPr marL="474980" lvl="1" indent="-237490" algn="l">
              <a:lnSpc>
                <a:spcPts val="2270"/>
              </a:lnSpc>
              <a:buAutoNum type="arabicPeriod"/>
            </a:pPr>
            <a:r>
              <a:rPr lang="en-US" sz="2625">
                <a:solidFill>
                  <a:srgbClr val="000000"/>
                </a:solidFill>
                <a:latin typeface="Times New Roman" panose="02020503050405090304"/>
                <a:ea typeface="Times New Roman" panose="02020503050405090304"/>
                <a:cs typeface="Times New Roman" panose="02020503050405090304"/>
                <a:sym typeface="Times New Roman" panose="02020503050405090304"/>
              </a:rPr>
              <a:t>Question and Answers</a:t>
            </a:r>
            <a:endParaRPr lang="en-US" sz="2625">
              <a:solidFill>
                <a:srgbClr val="000000"/>
              </a:solidFill>
              <a:latin typeface="Times New Roman" panose="02020503050405090304"/>
              <a:ea typeface="Times New Roman" panose="02020503050405090304"/>
              <a:cs typeface="Times New Roman" panose="02020503050405090304"/>
              <a:sym typeface="Times New Roman" panose="02020503050405090304"/>
            </a:endParaRPr>
          </a:p>
          <a:p>
            <a:pPr marL="474980" lvl="1" indent="-237490" algn="l">
              <a:lnSpc>
                <a:spcPts val="2270"/>
              </a:lnSpc>
              <a:buAutoNum type="arabicPeriod"/>
            </a:pPr>
            <a:r>
              <a:rPr lang="en-US" sz="2625">
                <a:solidFill>
                  <a:srgbClr val="000000"/>
                </a:solidFill>
                <a:latin typeface="Times New Roman" panose="02020503050405090304"/>
                <a:ea typeface="Times New Roman" panose="02020503050405090304"/>
                <a:cs typeface="Times New Roman" panose="02020503050405090304"/>
                <a:sym typeface="Times New Roman" panose="02020503050405090304"/>
              </a:rPr>
              <a:t>Acknowledgements</a:t>
            </a:r>
            <a:endParaRPr lang="en-US" sz="2625">
              <a:solidFill>
                <a:srgbClr val="000000"/>
              </a:solidFill>
              <a:latin typeface="Times New Roman" panose="02020503050405090304"/>
              <a:ea typeface="Times New Roman" panose="02020503050405090304"/>
              <a:cs typeface="Times New Roman" panose="02020503050405090304"/>
              <a:sym typeface="Times New Roman" panose="02020503050405090304"/>
            </a:endParaRPr>
          </a:p>
          <a:p>
            <a:pPr marL="474980" lvl="1" indent="-237490" algn="l">
              <a:lnSpc>
                <a:spcPts val="2270"/>
              </a:lnSpc>
            </a:pPr>
          </a:p>
        </p:txBody>
      </p:sp>
      <p:grpSp>
        <p:nvGrpSpPr>
          <p:cNvPr id="6" name="Group 6"/>
          <p:cNvGrpSpPr/>
          <p:nvPr/>
        </p:nvGrpSpPr>
        <p:grpSpPr>
          <a:xfrm rot="0">
            <a:off x="12915900" y="9534525"/>
            <a:ext cx="4114800" cy="547688"/>
            <a:chOff x="0" y="0"/>
            <a:chExt cx="5486400" cy="730250"/>
          </a:xfrm>
        </p:grpSpPr>
        <p:sp>
          <p:nvSpPr>
            <p:cNvPr id="7" name="Freeform 7"/>
            <p:cNvSpPr/>
            <p:nvPr/>
          </p:nvSpPr>
          <p:spPr>
            <a:xfrm>
              <a:off x="0" y="0"/>
              <a:ext cx="5486400" cy="730250"/>
            </a:xfrm>
            <a:custGeom>
              <a:avLst/>
              <a:gdLst/>
              <a:ahLst/>
              <a:cxnLst/>
              <a:rect l="l" t="t" r="r" b="b"/>
              <a:pathLst>
                <a:path w="5486400" h="730250">
                  <a:moveTo>
                    <a:pt x="0" y="0"/>
                  </a:moveTo>
                  <a:lnTo>
                    <a:pt x="5486400" y="0"/>
                  </a:lnTo>
                  <a:lnTo>
                    <a:pt x="5486400" y="730250"/>
                  </a:lnTo>
                  <a:lnTo>
                    <a:pt x="0" y="730250"/>
                  </a:lnTo>
                  <a:close/>
                </a:path>
              </a:pathLst>
            </a:custGeom>
          </p:spPr>
        </p:sp>
        <p:sp>
          <p:nvSpPr>
            <p:cNvPr id="8" name="TextBox 8"/>
            <p:cNvSpPr txBox="1"/>
            <p:nvPr/>
          </p:nvSpPr>
          <p:spPr>
            <a:xfrm>
              <a:off x="0" y="-19050"/>
              <a:ext cx="5486400" cy="749300"/>
            </a:xfrm>
            <a:prstGeom prst="rect">
              <a:avLst/>
            </a:prstGeom>
          </p:spPr>
          <p:txBody>
            <a:bodyPr lIns="0" tIns="0" rIns="0" bIns="0" rtlCol="0" anchor="ctr"/>
            <a:lstStyle/>
            <a:p>
              <a:pPr algn="r">
                <a:lnSpc>
                  <a:spcPts val="2160"/>
                </a:lnSpc>
              </a:pPr>
              <a:r>
                <a:rPr lang="en-US" sz="1800">
                  <a:solidFill>
                    <a:srgbClr val="898989"/>
                  </a:solidFill>
                  <a:latin typeface="Times New Roman" panose="02020503050405090304"/>
                  <a:ea typeface="Times New Roman" panose="02020503050405090304"/>
                  <a:cs typeface="Times New Roman" panose="02020503050405090304"/>
                  <a:sym typeface="Times New Roman" panose="02020503050405090304"/>
                </a:rPr>
                <a:t>2</a:t>
              </a:r>
              <a:endParaRPr lang="en-US" sz="1800">
                <a:solidFill>
                  <a:srgbClr val="898989"/>
                </a:solidFill>
                <a:latin typeface="Times New Roman" panose="02020503050405090304"/>
                <a:ea typeface="Times New Roman" panose="02020503050405090304"/>
                <a:cs typeface="Times New Roman" panose="02020503050405090304"/>
                <a:sym typeface="Times New Roman" panose="02020503050405090304"/>
              </a:endParaRPr>
            </a:p>
          </p:txBody>
        </p:sp>
      </p:grpSp>
      <p:sp>
        <p:nvSpPr>
          <p:cNvPr id="9" name="Freeform 9"/>
          <p:cNvSpPr/>
          <p:nvPr/>
        </p:nvSpPr>
        <p:spPr>
          <a:xfrm>
            <a:off x="210190" y="272505"/>
            <a:ext cx="4353228" cy="756195"/>
          </a:xfrm>
          <a:custGeom>
            <a:avLst/>
            <a:gdLst/>
            <a:ahLst/>
            <a:cxnLst/>
            <a:rect l="l" t="t" r="r" b="b"/>
            <a:pathLst>
              <a:path w="4353228" h="756195">
                <a:moveTo>
                  <a:pt x="0" y="0"/>
                </a:moveTo>
                <a:lnTo>
                  <a:pt x="4353228" y="0"/>
                </a:lnTo>
                <a:lnTo>
                  <a:pt x="4353228" y="756195"/>
                </a:lnTo>
                <a:lnTo>
                  <a:pt x="0" y="756195"/>
                </a:lnTo>
                <a:lnTo>
                  <a:pt x="0" y="0"/>
                </a:lnTo>
                <a:close/>
              </a:path>
            </a:pathLst>
          </a:custGeom>
          <a:blipFill>
            <a:blip r:embed="rId1"/>
            <a:stretch>
              <a:fillRect/>
            </a:stretch>
          </a:blipFill>
        </p:spPr>
      </p:sp>
      <p:grpSp>
        <p:nvGrpSpPr>
          <p:cNvPr id="10" name="Group 10"/>
          <p:cNvGrpSpPr/>
          <p:nvPr/>
        </p:nvGrpSpPr>
        <p:grpSpPr>
          <a:xfrm rot="0">
            <a:off x="6057900" y="9534525"/>
            <a:ext cx="6172200" cy="547688"/>
            <a:chOff x="0" y="0"/>
            <a:chExt cx="8229600" cy="730250"/>
          </a:xfrm>
        </p:grpSpPr>
        <p:sp>
          <p:nvSpPr>
            <p:cNvPr id="11" name="Freeform 11"/>
            <p:cNvSpPr/>
            <p:nvPr/>
          </p:nvSpPr>
          <p:spPr>
            <a:xfrm>
              <a:off x="0" y="0"/>
              <a:ext cx="8229600" cy="730250"/>
            </a:xfrm>
            <a:custGeom>
              <a:avLst/>
              <a:gdLst/>
              <a:ahLst/>
              <a:cxnLst/>
              <a:rect l="l" t="t" r="r" b="b"/>
              <a:pathLst>
                <a:path w="8229600" h="730250">
                  <a:moveTo>
                    <a:pt x="0" y="0"/>
                  </a:moveTo>
                  <a:lnTo>
                    <a:pt x="8229600" y="0"/>
                  </a:lnTo>
                  <a:lnTo>
                    <a:pt x="8229600" y="730250"/>
                  </a:lnTo>
                  <a:lnTo>
                    <a:pt x="0" y="730250"/>
                  </a:lnTo>
                  <a:close/>
                </a:path>
              </a:pathLst>
            </a:custGeom>
          </p:spPr>
        </p:sp>
        <p:sp>
          <p:nvSpPr>
            <p:cNvPr id="12" name="TextBox 12"/>
            <p:cNvSpPr txBox="1"/>
            <p:nvPr/>
          </p:nvSpPr>
          <p:spPr>
            <a:xfrm>
              <a:off x="0" y="-19050"/>
              <a:ext cx="8229600" cy="749300"/>
            </a:xfrm>
            <a:prstGeom prst="rect">
              <a:avLst/>
            </a:prstGeom>
          </p:spPr>
          <p:txBody>
            <a:bodyPr lIns="0" tIns="0" rIns="0" bIns="0" rtlCol="0" anchor="ctr"/>
            <a:lstStyle/>
            <a:p>
              <a:pPr algn="ctr">
                <a:lnSpc>
                  <a:spcPts val="2160"/>
                </a:lnSpc>
              </a:pPr>
              <a:r>
                <a:rPr lang="en-US" sz="1800">
                  <a:solidFill>
                    <a:srgbClr val="898989"/>
                  </a:solidFill>
                  <a:latin typeface="Times New Roman" panose="02020503050405090304"/>
                  <a:ea typeface="Times New Roman" panose="02020503050405090304"/>
                  <a:cs typeface="Times New Roman" panose="02020503050405090304"/>
                  <a:sym typeface="Times New Roman" panose="02020503050405090304"/>
                </a:rPr>
                <a:t>Review No.2         Batch No. CG4          Department of CSE</a:t>
              </a:r>
              <a:endParaRPr lang="en-US" sz="1800">
                <a:solidFill>
                  <a:srgbClr val="898989"/>
                </a:solidFill>
                <a:latin typeface="Times New Roman" panose="02020503050405090304"/>
                <a:ea typeface="Times New Roman" panose="02020503050405090304"/>
                <a:cs typeface="Times New Roman" panose="02020503050405090304"/>
                <a:sym typeface="Times New Roman" panose="02020503050405090304"/>
              </a:endParaRPr>
            </a:p>
          </p:txBody>
        </p:sp>
      </p:grpSp>
      <p:grpSp>
        <p:nvGrpSpPr>
          <p:cNvPr id="13" name="Group 13"/>
          <p:cNvGrpSpPr/>
          <p:nvPr/>
        </p:nvGrpSpPr>
        <p:grpSpPr>
          <a:xfrm rot="0">
            <a:off x="1257300" y="9534525"/>
            <a:ext cx="4114800" cy="547688"/>
            <a:chOff x="0" y="0"/>
            <a:chExt cx="5486400" cy="730250"/>
          </a:xfrm>
        </p:grpSpPr>
        <p:sp>
          <p:nvSpPr>
            <p:cNvPr id="14" name="Freeform 14"/>
            <p:cNvSpPr/>
            <p:nvPr/>
          </p:nvSpPr>
          <p:spPr>
            <a:xfrm>
              <a:off x="0" y="0"/>
              <a:ext cx="5486400" cy="730250"/>
            </a:xfrm>
            <a:custGeom>
              <a:avLst/>
              <a:gdLst/>
              <a:ahLst/>
              <a:cxnLst/>
              <a:rect l="l" t="t" r="r" b="b"/>
              <a:pathLst>
                <a:path w="5486400" h="730250">
                  <a:moveTo>
                    <a:pt x="0" y="0"/>
                  </a:moveTo>
                  <a:lnTo>
                    <a:pt x="5486400" y="0"/>
                  </a:lnTo>
                  <a:lnTo>
                    <a:pt x="5486400" y="730250"/>
                  </a:lnTo>
                  <a:lnTo>
                    <a:pt x="0" y="730250"/>
                  </a:lnTo>
                  <a:close/>
                </a:path>
              </a:pathLst>
            </a:custGeom>
          </p:spPr>
        </p:sp>
        <p:sp>
          <p:nvSpPr>
            <p:cNvPr id="15" name="TextBox 15"/>
            <p:cNvSpPr txBox="1"/>
            <p:nvPr/>
          </p:nvSpPr>
          <p:spPr>
            <a:xfrm>
              <a:off x="0" y="-19050"/>
              <a:ext cx="5486400" cy="749300"/>
            </a:xfrm>
            <a:prstGeom prst="rect">
              <a:avLst/>
            </a:prstGeom>
          </p:spPr>
          <p:txBody>
            <a:bodyPr lIns="0" tIns="0" rIns="0" bIns="0" rtlCol="0" anchor="ctr"/>
            <a:lstStyle/>
            <a:p>
              <a:pPr algn="l">
                <a:lnSpc>
                  <a:spcPts val="2160"/>
                </a:lnSpc>
              </a:pPr>
              <a:r>
                <a:rPr lang="en-US" sz="1800">
                  <a:solidFill>
                    <a:srgbClr val="898989"/>
                  </a:solidFill>
                  <a:latin typeface="Times New Roman" panose="02020503050405090304"/>
                  <a:ea typeface="Times New Roman" panose="02020503050405090304"/>
                  <a:cs typeface="Times New Roman" panose="02020503050405090304"/>
                  <a:sym typeface="Times New Roman" panose="02020503050405090304"/>
                </a:rPr>
                <a:t>05</a:t>
              </a:r>
              <a:r>
                <a:rPr lang="en-US" sz="1800">
                  <a:solidFill>
                    <a:srgbClr val="898989"/>
                  </a:solidFill>
                  <a:latin typeface="Times New Roman" panose="02020503050405090304"/>
                  <a:ea typeface="Times New Roman" panose="02020503050405090304"/>
                  <a:cs typeface="Times New Roman" panose="02020503050405090304"/>
                  <a:sym typeface="Times New Roman" panose="02020503050405090304"/>
                </a:rPr>
                <a:t>-12-2025</a:t>
              </a:r>
              <a:endParaRPr lang="en-US" sz="1800">
                <a:solidFill>
                  <a:srgbClr val="898989"/>
                </a:solidFill>
                <a:latin typeface="Times New Roman" panose="02020503050405090304"/>
                <a:ea typeface="Times New Roman" panose="02020503050405090304"/>
                <a:cs typeface="Times New Roman" panose="02020503050405090304"/>
                <a:sym typeface="Times New Roman" panose="02020503050405090304"/>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0">
            <a:off x="1770927" y="547687"/>
            <a:ext cx="15259773" cy="1692014"/>
            <a:chOff x="0" y="0"/>
            <a:chExt cx="20346364" cy="2256018"/>
          </a:xfrm>
        </p:grpSpPr>
        <p:sp>
          <p:nvSpPr>
            <p:cNvPr id="3" name="Freeform 3"/>
            <p:cNvSpPr/>
            <p:nvPr/>
          </p:nvSpPr>
          <p:spPr>
            <a:xfrm>
              <a:off x="0" y="0"/>
              <a:ext cx="20346364" cy="2256018"/>
            </a:xfrm>
            <a:custGeom>
              <a:avLst/>
              <a:gdLst/>
              <a:ahLst/>
              <a:cxnLst/>
              <a:rect l="l" t="t" r="r" b="b"/>
              <a:pathLst>
                <a:path w="20346364" h="2256018">
                  <a:moveTo>
                    <a:pt x="0" y="0"/>
                  </a:moveTo>
                  <a:lnTo>
                    <a:pt x="20346364" y="0"/>
                  </a:lnTo>
                  <a:lnTo>
                    <a:pt x="20346364" y="2256018"/>
                  </a:lnTo>
                  <a:lnTo>
                    <a:pt x="0" y="2256018"/>
                  </a:lnTo>
                  <a:close/>
                </a:path>
              </a:pathLst>
            </a:custGeom>
          </p:spPr>
        </p:sp>
        <p:sp>
          <p:nvSpPr>
            <p:cNvPr id="4" name="TextBox 4"/>
            <p:cNvSpPr txBox="1"/>
            <p:nvPr/>
          </p:nvSpPr>
          <p:spPr>
            <a:xfrm>
              <a:off x="0" y="38100"/>
              <a:ext cx="20346364" cy="2217918"/>
            </a:xfrm>
            <a:prstGeom prst="rect">
              <a:avLst/>
            </a:prstGeom>
          </p:spPr>
          <p:txBody>
            <a:bodyPr lIns="0" tIns="0" rIns="0" bIns="0" rtlCol="0" anchor="ctr"/>
            <a:lstStyle/>
            <a:p>
              <a:pPr algn="ctr">
                <a:lnSpc>
                  <a:spcPts val="7130"/>
                </a:lnSpc>
              </a:pPr>
              <a:r>
                <a:rPr lang="en-US" sz="6600" b="1">
                  <a:solidFill>
                    <a:srgbClr val="000000"/>
                  </a:solidFill>
                  <a:latin typeface="Times New Roman Bold" panose="02020503050405090304"/>
                  <a:ea typeface="Times New Roman Bold" panose="02020503050405090304"/>
                  <a:cs typeface="Times New Roman Bold" panose="02020503050405090304"/>
                  <a:sym typeface="Times New Roman Bold" panose="02020503050405090304"/>
                </a:rPr>
                <a:t>CONCLUSION </a:t>
              </a:r>
              <a:endParaRPr lang="en-US" sz="6600" b="1">
                <a:solidFill>
                  <a:srgbClr val="000000"/>
                </a:solidFill>
                <a:latin typeface="Times New Roman Bold" panose="02020503050405090304"/>
                <a:ea typeface="Times New Roman Bold" panose="02020503050405090304"/>
                <a:cs typeface="Times New Roman Bold" panose="02020503050405090304"/>
                <a:sym typeface="Times New Roman Bold" panose="02020503050405090304"/>
              </a:endParaRPr>
            </a:p>
          </p:txBody>
        </p:sp>
      </p:grpSp>
      <p:sp>
        <p:nvSpPr>
          <p:cNvPr id="5" name="TextBox 5"/>
          <p:cNvSpPr txBox="1"/>
          <p:nvPr/>
        </p:nvSpPr>
        <p:spPr>
          <a:xfrm>
            <a:off x="1348740" y="2394366"/>
            <a:ext cx="15590520" cy="7031736"/>
          </a:xfrm>
          <a:prstGeom prst="rect">
            <a:avLst/>
          </a:prstGeom>
        </p:spPr>
        <p:txBody>
          <a:bodyPr lIns="0" tIns="0" rIns="0" bIns="0" rtlCol="0" anchor="t">
            <a:spAutoFit/>
          </a:bodyPr>
          <a:lstStyle/>
          <a:p>
            <a:pPr marL="705485" lvl="1" indent="-353060" algn="l">
              <a:lnSpc>
                <a:spcPts val="4210"/>
              </a:lnSpc>
              <a:buFont typeface="Arial" panose="020B0604020202090204"/>
              <a:buChar char="•"/>
            </a:pPr>
            <a:r>
              <a:rPr lang="en-US" sz="3900">
                <a:solidFill>
                  <a:srgbClr val="000000"/>
                </a:solidFill>
                <a:latin typeface="Calibri (MS)" panose="020F0502020204030204"/>
                <a:ea typeface="Calibri (MS)" panose="020F0502020204030204"/>
                <a:cs typeface="Calibri (MS)" panose="020F0502020204030204"/>
                <a:sym typeface="Calibri (MS)" panose="020F0502020204030204"/>
              </a:rPr>
              <a:t>Dev</a:t>
            </a:r>
            <a:r>
              <a:rPr lang="en-US" sz="3900">
                <a:solidFill>
                  <a:srgbClr val="000000"/>
                </a:solidFill>
                <a:latin typeface="Calibri (MS)" panose="020F0502020204030204"/>
                <a:ea typeface="Calibri (MS)" panose="020F0502020204030204"/>
                <a:cs typeface="Calibri (MS)" panose="020F0502020204030204"/>
                <a:sym typeface="Calibri (MS)" panose="020F0502020204030204"/>
              </a:rPr>
              <a:t>eloped a machine learning-based framework for accurate predi</a:t>
            </a:r>
            <a:r>
              <a:rPr lang="en-US" sz="3900">
                <a:solidFill>
                  <a:srgbClr val="000000"/>
                </a:solidFill>
                <a:latin typeface="Calibri (MS)" panose="020F0502020204030204"/>
                <a:ea typeface="Calibri (MS)" panose="020F0502020204030204"/>
                <a:cs typeface="Calibri (MS)" panose="020F0502020204030204"/>
                <a:sym typeface="Calibri (MS)" panose="020F0502020204030204"/>
              </a:rPr>
              <a:t>c</a:t>
            </a:r>
            <a:r>
              <a:rPr lang="en-US" sz="3900">
                <a:solidFill>
                  <a:srgbClr val="000000"/>
                </a:solidFill>
                <a:latin typeface="Calibri (MS)" panose="020F0502020204030204"/>
                <a:ea typeface="Calibri (MS)" panose="020F0502020204030204"/>
                <a:cs typeface="Calibri (MS)" panose="020F0502020204030204"/>
                <a:sym typeface="Calibri (MS)" panose="020F0502020204030204"/>
              </a:rPr>
              <a:t>tion of pre-owned car prices in the Indian market.</a:t>
            </a:r>
            <a:endParaRPr lang="en-US" sz="3900">
              <a:solidFill>
                <a:srgbClr val="000000"/>
              </a:solidFill>
              <a:latin typeface="Calibri (MS)" panose="020F0502020204030204"/>
              <a:ea typeface="Calibri (MS)" panose="020F0502020204030204"/>
              <a:cs typeface="Calibri (MS)" panose="020F0502020204030204"/>
              <a:sym typeface="Calibri (MS)" panose="020F0502020204030204"/>
            </a:endParaRPr>
          </a:p>
          <a:p>
            <a:pPr marL="705485" lvl="1" indent="-352425" algn="l">
              <a:lnSpc>
                <a:spcPts val="4210"/>
              </a:lnSpc>
              <a:buFont typeface="Arial" panose="020B0604020202090204"/>
              <a:buChar char="•"/>
            </a:pPr>
            <a:r>
              <a:rPr lang="en-US" sz="3900">
                <a:solidFill>
                  <a:srgbClr val="000000"/>
                </a:solidFill>
                <a:latin typeface="Calibri (MS)" panose="020F0502020204030204"/>
                <a:ea typeface="Calibri (MS)" panose="020F0502020204030204"/>
                <a:cs typeface="Calibri (MS)" panose="020F0502020204030204"/>
                <a:sym typeface="Calibri (MS)" panose="020F0502020204030204"/>
              </a:rPr>
              <a:t>Applied advanced data preprocessing and feature engineering (price-per-km, horsepower-to-age ratio, brand averages) to capture real market behavior.</a:t>
            </a:r>
            <a:endParaRPr lang="en-US" sz="3900">
              <a:solidFill>
                <a:srgbClr val="000000"/>
              </a:solidFill>
              <a:latin typeface="Calibri (MS)" panose="020F0502020204030204"/>
              <a:ea typeface="Calibri (MS)" panose="020F0502020204030204"/>
              <a:cs typeface="Calibri (MS)" panose="020F0502020204030204"/>
              <a:sym typeface="Calibri (MS)" panose="020F0502020204030204"/>
            </a:endParaRPr>
          </a:p>
          <a:p>
            <a:pPr marL="705485" lvl="1" indent="-352425" algn="l">
              <a:lnSpc>
                <a:spcPts val="4210"/>
              </a:lnSpc>
              <a:buFont typeface="Arial" panose="020B0604020202090204"/>
              <a:buChar char="•"/>
            </a:pPr>
            <a:r>
              <a:rPr lang="en-US" sz="3900">
                <a:solidFill>
                  <a:srgbClr val="000000"/>
                </a:solidFill>
                <a:latin typeface="Calibri (MS)" panose="020F0502020204030204"/>
                <a:ea typeface="Calibri (MS)" panose="020F0502020204030204"/>
                <a:cs typeface="Calibri (MS)" panose="020F0502020204030204"/>
                <a:sym typeface="Calibri (MS)" panose="020F0502020204030204"/>
              </a:rPr>
              <a:t>Compared multiple regression models — Decision Tree, Random Forest, AdaBoost, XGBoost, CatBoost, and Stacking Regressor — using cross-validation.</a:t>
            </a:r>
            <a:endParaRPr lang="en-US" sz="3900">
              <a:solidFill>
                <a:srgbClr val="000000"/>
              </a:solidFill>
              <a:latin typeface="Calibri (MS)" panose="020F0502020204030204"/>
              <a:ea typeface="Calibri (MS)" panose="020F0502020204030204"/>
              <a:cs typeface="Calibri (MS)" panose="020F0502020204030204"/>
              <a:sym typeface="Calibri (MS)" panose="020F0502020204030204"/>
            </a:endParaRPr>
          </a:p>
          <a:p>
            <a:pPr marL="705485" lvl="1" indent="-353060" algn="l">
              <a:lnSpc>
                <a:spcPts val="4210"/>
              </a:lnSpc>
              <a:buFont typeface="Arial" panose="020B0604020202090204"/>
              <a:buChar char="•"/>
            </a:pPr>
            <a:r>
              <a:rPr lang="en-US" sz="3900">
                <a:solidFill>
                  <a:srgbClr val="000000"/>
                </a:solidFill>
                <a:latin typeface="Calibri (MS)" panose="020F0502020204030204"/>
                <a:ea typeface="Calibri (MS)" panose="020F0502020204030204"/>
                <a:cs typeface="Calibri (MS)" panose="020F0502020204030204"/>
                <a:sym typeface="Calibri (MS)" panose="020F0502020204030204"/>
              </a:rPr>
              <a:t>The Stacking Regressor (Ridge + XGBoost + LightGBM) achieved the best performance with R² = 0.9886, RMSE = 1.79, and MAE = 0.90.</a:t>
            </a:r>
            <a:endParaRPr lang="en-US" sz="3900">
              <a:solidFill>
                <a:srgbClr val="000000"/>
              </a:solidFill>
              <a:latin typeface="Calibri (MS)" panose="020F0502020204030204"/>
              <a:ea typeface="Calibri (MS)" panose="020F0502020204030204"/>
              <a:cs typeface="Calibri (MS)" panose="020F0502020204030204"/>
              <a:sym typeface="Calibri (MS)" panose="020F0502020204030204"/>
            </a:endParaRPr>
          </a:p>
          <a:p>
            <a:pPr marL="705485" lvl="1" indent="-353060" algn="l">
              <a:lnSpc>
                <a:spcPts val="4210"/>
              </a:lnSpc>
              <a:buFont typeface="Arial" panose="020B0604020202090204"/>
              <a:buChar char="•"/>
            </a:pPr>
            <a:r>
              <a:rPr lang="en-US" sz="3900">
                <a:solidFill>
                  <a:srgbClr val="000000"/>
                </a:solidFill>
                <a:latin typeface="Calibri (MS)" panose="020F0502020204030204"/>
                <a:ea typeface="Calibri (MS)" panose="020F0502020204030204"/>
                <a:cs typeface="Calibri (MS)" panose="020F0502020204030204"/>
                <a:sym typeface="Calibri (MS)" panose="020F0502020204030204"/>
              </a:rPr>
              <a:t>The proposed model provides a robust, scalable, and interpretable solution for real-time car valuation through a Flask-based web app.</a:t>
            </a:r>
            <a:endParaRPr lang="en-US" sz="3900">
              <a:solidFill>
                <a:srgbClr val="000000"/>
              </a:solidFill>
              <a:latin typeface="Calibri (MS)" panose="020F0502020204030204"/>
              <a:ea typeface="Calibri (MS)" panose="020F0502020204030204"/>
              <a:cs typeface="Calibri (MS)" panose="020F0502020204030204"/>
              <a:sym typeface="Calibri (MS)" panose="020F0502020204030204"/>
            </a:endParaRPr>
          </a:p>
          <a:p>
            <a:pPr marL="705485" lvl="1" indent="-353060" algn="l">
              <a:lnSpc>
                <a:spcPts val="4210"/>
              </a:lnSpc>
            </a:pPr>
          </a:p>
        </p:txBody>
      </p:sp>
      <p:grpSp>
        <p:nvGrpSpPr>
          <p:cNvPr id="6" name="Group 6"/>
          <p:cNvGrpSpPr/>
          <p:nvPr/>
        </p:nvGrpSpPr>
        <p:grpSpPr>
          <a:xfrm rot="0">
            <a:off x="12915900" y="9534525"/>
            <a:ext cx="4114800" cy="547688"/>
            <a:chOff x="0" y="0"/>
            <a:chExt cx="5486400" cy="730250"/>
          </a:xfrm>
        </p:grpSpPr>
        <p:sp>
          <p:nvSpPr>
            <p:cNvPr id="7" name="Freeform 7"/>
            <p:cNvSpPr/>
            <p:nvPr/>
          </p:nvSpPr>
          <p:spPr>
            <a:xfrm>
              <a:off x="0" y="0"/>
              <a:ext cx="5486400" cy="730250"/>
            </a:xfrm>
            <a:custGeom>
              <a:avLst/>
              <a:gdLst/>
              <a:ahLst/>
              <a:cxnLst/>
              <a:rect l="l" t="t" r="r" b="b"/>
              <a:pathLst>
                <a:path w="5486400" h="730250">
                  <a:moveTo>
                    <a:pt x="0" y="0"/>
                  </a:moveTo>
                  <a:lnTo>
                    <a:pt x="5486400" y="0"/>
                  </a:lnTo>
                  <a:lnTo>
                    <a:pt x="5486400" y="730250"/>
                  </a:lnTo>
                  <a:lnTo>
                    <a:pt x="0" y="730250"/>
                  </a:lnTo>
                  <a:close/>
                </a:path>
              </a:pathLst>
            </a:custGeom>
          </p:spPr>
        </p:sp>
        <p:sp>
          <p:nvSpPr>
            <p:cNvPr id="8" name="TextBox 8"/>
            <p:cNvSpPr txBox="1"/>
            <p:nvPr/>
          </p:nvSpPr>
          <p:spPr>
            <a:xfrm>
              <a:off x="0" y="-19050"/>
              <a:ext cx="5486400" cy="749300"/>
            </a:xfrm>
            <a:prstGeom prst="rect">
              <a:avLst/>
            </a:prstGeom>
          </p:spPr>
          <p:txBody>
            <a:bodyPr lIns="0" tIns="0" rIns="0" bIns="0" rtlCol="0" anchor="ctr"/>
            <a:lstStyle/>
            <a:p>
              <a:pPr algn="r">
                <a:lnSpc>
                  <a:spcPts val="2160"/>
                </a:lnSpc>
              </a:pPr>
              <a:r>
                <a:rPr lang="en-US" sz="1800">
                  <a:solidFill>
                    <a:srgbClr val="898989"/>
                  </a:solidFill>
                  <a:latin typeface="Times New Roman" panose="02020503050405090304"/>
                  <a:ea typeface="Times New Roman" panose="02020503050405090304"/>
                  <a:cs typeface="Times New Roman" panose="02020503050405090304"/>
                  <a:sym typeface="Times New Roman" panose="02020503050405090304"/>
                </a:rPr>
                <a:t>19</a:t>
              </a:r>
              <a:endParaRPr lang="en-US" sz="1800">
                <a:solidFill>
                  <a:srgbClr val="898989"/>
                </a:solidFill>
                <a:latin typeface="Times New Roman" panose="02020503050405090304"/>
                <a:ea typeface="Times New Roman" panose="02020503050405090304"/>
                <a:cs typeface="Times New Roman" panose="02020503050405090304"/>
                <a:sym typeface="Times New Roman" panose="02020503050405090304"/>
              </a:endParaRPr>
            </a:p>
          </p:txBody>
        </p:sp>
      </p:grpSp>
      <p:sp>
        <p:nvSpPr>
          <p:cNvPr id="9" name="Freeform 9"/>
          <p:cNvSpPr/>
          <p:nvPr/>
        </p:nvSpPr>
        <p:spPr>
          <a:xfrm>
            <a:off x="210190" y="272505"/>
            <a:ext cx="4353228" cy="756195"/>
          </a:xfrm>
          <a:custGeom>
            <a:avLst/>
            <a:gdLst/>
            <a:ahLst/>
            <a:cxnLst/>
            <a:rect l="l" t="t" r="r" b="b"/>
            <a:pathLst>
              <a:path w="4353228" h="756195">
                <a:moveTo>
                  <a:pt x="0" y="0"/>
                </a:moveTo>
                <a:lnTo>
                  <a:pt x="4353228" y="0"/>
                </a:lnTo>
                <a:lnTo>
                  <a:pt x="4353228" y="756195"/>
                </a:lnTo>
                <a:lnTo>
                  <a:pt x="0" y="756195"/>
                </a:lnTo>
                <a:lnTo>
                  <a:pt x="0" y="0"/>
                </a:lnTo>
                <a:close/>
              </a:path>
            </a:pathLst>
          </a:custGeom>
          <a:blipFill>
            <a:blip r:embed="rId1"/>
            <a:stretch>
              <a:fillRect/>
            </a:stretch>
          </a:blipFill>
        </p:spPr>
      </p:sp>
      <p:grpSp>
        <p:nvGrpSpPr>
          <p:cNvPr id="10" name="Group 10"/>
          <p:cNvGrpSpPr/>
          <p:nvPr/>
        </p:nvGrpSpPr>
        <p:grpSpPr>
          <a:xfrm rot="0">
            <a:off x="6057900" y="9534525"/>
            <a:ext cx="6172200" cy="547688"/>
            <a:chOff x="0" y="0"/>
            <a:chExt cx="8229600" cy="730250"/>
          </a:xfrm>
        </p:grpSpPr>
        <p:sp>
          <p:nvSpPr>
            <p:cNvPr id="11" name="Freeform 11"/>
            <p:cNvSpPr/>
            <p:nvPr/>
          </p:nvSpPr>
          <p:spPr>
            <a:xfrm>
              <a:off x="0" y="0"/>
              <a:ext cx="8229600" cy="730250"/>
            </a:xfrm>
            <a:custGeom>
              <a:avLst/>
              <a:gdLst/>
              <a:ahLst/>
              <a:cxnLst/>
              <a:rect l="l" t="t" r="r" b="b"/>
              <a:pathLst>
                <a:path w="8229600" h="730250">
                  <a:moveTo>
                    <a:pt x="0" y="0"/>
                  </a:moveTo>
                  <a:lnTo>
                    <a:pt x="8229600" y="0"/>
                  </a:lnTo>
                  <a:lnTo>
                    <a:pt x="8229600" y="730250"/>
                  </a:lnTo>
                  <a:lnTo>
                    <a:pt x="0" y="730250"/>
                  </a:lnTo>
                  <a:close/>
                </a:path>
              </a:pathLst>
            </a:custGeom>
          </p:spPr>
        </p:sp>
        <p:sp>
          <p:nvSpPr>
            <p:cNvPr id="12" name="TextBox 12"/>
            <p:cNvSpPr txBox="1"/>
            <p:nvPr/>
          </p:nvSpPr>
          <p:spPr>
            <a:xfrm>
              <a:off x="0" y="-19050"/>
              <a:ext cx="8229600" cy="749300"/>
            </a:xfrm>
            <a:prstGeom prst="rect">
              <a:avLst/>
            </a:prstGeom>
          </p:spPr>
          <p:txBody>
            <a:bodyPr lIns="0" tIns="0" rIns="0" bIns="0" rtlCol="0" anchor="ctr"/>
            <a:lstStyle/>
            <a:p>
              <a:pPr algn="ctr">
                <a:lnSpc>
                  <a:spcPts val="2160"/>
                </a:lnSpc>
              </a:pPr>
              <a:r>
                <a:rPr lang="en-US" sz="1800">
                  <a:solidFill>
                    <a:srgbClr val="898989"/>
                  </a:solidFill>
                  <a:latin typeface="Times New Roman" panose="02020503050405090304"/>
                  <a:ea typeface="Times New Roman" panose="02020503050405090304"/>
                  <a:cs typeface="Times New Roman" panose="02020503050405090304"/>
                  <a:sym typeface="Times New Roman" panose="02020503050405090304"/>
                </a:rPr>
                <a:t>Review No.2         Batch No. CG4          Department of CSE</a:t>
              </a:r>
              <a:endParaRPr lang="en-US" sz="1800">
                <a:solidFill>
                  <a:srgbClr val="898989"/>
                </a:solidFill>
                <a:latin typeface="Times New Roman" panose="02020503050405090304"/>
                <a:ea typeface="Times New Roman" panose="02020503050405090304"/>
                <a:cs typeface="Times New Roman" panose="02020503050405090304"/>
                <a:sym typeface="Times New Roman" panose="02020503050405090304"/>
              </a:endParaRPr>
            </a:p>
          </p:txBody>
        </p:sp>
      </p:grpSp>
      <p:grpSp>
        <p:nvGrpSpPr>
          <p:cNvPr id="13" name="Group 13"/>
          <p:cNvGrpSpPr/>
          <p:nvPr/>
        </p:nvGrpSpPr>
        <p:grpSpPr>
          <a:xfrm rot="0">
            <a:off x="1257300" y="9534525"/>
            <a:ext cx="4114800" cy="547688"/>
            <a:chOff x="0" y="0"/>
            <a:chExt cx="5486400" cy="730250"/>
          </a:xfrm>
        </p:grpSpPr>
        <p:sp>
          <p:nvSpPr>
            <p:cNvPr id="14" name="Freeform 14"/>
            <p:cNvSpPr/>
            <p:nvPr/>
          </p:nvSpPr>
          <p:spPr>
            <a:xfrm>
              <a:off x="0" y="0"/>
              <a:ext cx="5486400" cy="730250"/>
            </a:xfrm>
            <a:custGeom>
              <a:avLst/>
              <a:gdLst/>
              <a:ahLst/>
              <a:cxnLst/>
              <a:rect l="l" t="t" r="r" b="b"/>
              <a:pathLst>
                <a:path w="5486400" h="730250">
                  <a:moveTo>
                    <a:pt x="0" y="0"/>
                  </a:moveTo>
                  <a:lnTo>
                    <a:pt x="5486400" y="0"/>
                  </a:lnTo>
                  <a:lnTo>
                    <a:pt x="5486400" y="730250"/>
                  </a:lnTo>
                  <a:lnTo>
                    <a:pt x="0" y="730250"/>
                  </a:lnTo>
                  <a:close/>
                </a:path>
              </a:pathLst>
            </a:custGeom>
          </p:spPr>
        </p:sp>
        <p:sp>
          <p:nvSpPr>
            <p:cNvPr id="15" name="TextBox 15"/>
            <p:cNvSpPr txBox="1"/>
            <p:nvPr/>
          </p:nvSpPr>
          <p:spPr>
            <a:xfrm>
              <a:off x="0" y="-19050"/>
              <a:ext cx="5486400" cy="749300"/>
            </a:xfrm>
            <a:prstGeom prst="rect">
              <a:avLst/>
            </a:prstGeom>
          </p:spPr>
          <p:txBody>
            <a:bodyPr lIns="0" tIns="0" rIns="0" bIns="0" rtlCol="0" anchor="ctr"/>
            <a:lstStyle/>
            <a:p>
              <a:pPr algn="l">
                <a:lnSpc>
                  <a:spcPts val="2160"/>
                </a:lnSpc>
              </a:pPr>
              <a:r>
                <a:rPr lang="en-US" sz="1800">
                  <a:solidFill>
                    <a:srgbClr val="898989"/>
                  </a:solidFill>
                  <a:latin typeface="Times New Roman" panose="02020503050405090304"/>
                  <a:ea typeface="Times New Roman" panose="02020503050405090304"/>
                  <a:cs typeface="Times New Roman" panose="02020503050405090304"/>
                  <a:sym typeface="Times New Roman" panose="02020503050405090304"/>
                </a:rPr>
                <a:t>05</a:t>
              </a:r>
              <a:r>
                <a:rPr lang="en-US" sz="1800">
                  <a:solidFill>
                    <a:srgbClr val="898989"/>
                  </a:solidFill>
                  <a:latin typeface="Times New Roman" panose="02020503050405090304"/>
                  <a:ea typeface="Times New Roman" panose="02020503050405090304"/>
                  <a:cs typeface="Times New Roman" panose="02020503050405090304"/>
                  <a:sym typeface="Times New Roman" panose="02020503050405090304"/>
                </a:rPr>
                <a:t>-12-2025</a:t>
              </a:r>
              <a:endParaRPr lang="en-US" sz="1800">
                <a:solidFill>
                  <a:srgbClr val="898989"/>
                </a:solidFill>
                <a:latin typeface="Times New Roman" panose="02020503050405090304"/>
                <a:ea typeface="Times New Roman" panose="02020503050405090304"/>
                <a:cs typeface="Times New Roman" panose="02020503050405090304"/>
                <a:sym typeface="Times New Roman" panose="02020503050405090304"/>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0">
            <a:off x="1770927" y="547687"/>
            <a:ext cx="15259773" cy="1692014"/>
            <a:chOff x="0" y="0"/>
            <a:chExt cx="20346364" cy="2256018"/>
          </a:xfrm>
        </p:grpSpPr>
        <p:sp>
          <p:nvSpPr>
            <p:cNvPr id="3" name="Freeform 3"/>
            <p:cNvSpPr/>
            <p:nvPr/>
          </p:nvSpPr>
          <p:spPr>
            <a:xfrm>
              <a:off x="0" y="0"/>
              <a:ext cx="20346364" cy="2256018"/>
            </a:xfrm>
            <a:custGeom>
              <a:avLst/>
              <a:gdLst/>
              <a:ahLst/>
              <a:cxnLst/>
              <a:rect l="l" t="t" r="r" b="b"/>
              <a:pathLst>
                <a:path w="20346364" h="2256018">
                  <a:moveTo>
                    <a:pt x="0" y="0"/>
                  </a:moveTo>
                  <a:lnTo>
                    <a:pt x="20346364" y="0"/>
                  </a:lnTo>
                  <a:lnTo>
                    <a:pt x="20346364" y="2256018"/>
                  </a:lnTo>
                  <a:lnTo>
                    <a:pt x="0" y="2256018"/>
                  </a:lnTo>
                  <a:close/>
                </a:path>
              </a:pathLst>
            </a:custGeom>
          </p:spPr>
        </p:sp>
        <p:sp>
          <p:nvSpPr>
            <p:cNvPr id="4" name="TextBox 4"/>
            <p:cNvSpPr txBox="1"/>
            <p:nvPr/>
          </p:nvSpPr>
          <p:spPr>
            <a:xfrm>
              <a:off x="0" y="38100"/>
              <a:ext cx="20346364" cy="2217918"/>
            </a:xfrm>
            <a:prstGeom prst="rect">
              <a:avLst/>
            </a:prstGeom>
          </p:spPr>
          <p:txBody>
            <a:bodyPr lIns="0" tIns="0" rIns="0" bIns="0" rtlCol="0" anchor="ctr"/>
            <a:lstStyle/>
            <a:p>
              <a:pPr algn="ctr">
                <a:lnSpc>
                  <a:spcPts val="7130"/>
                </a:lnSpc>
              </a:pPr>
              <a:r>
                <a:rPr lang="en-US" sz="6600" b="1">
                  <a:solidFill>
                    <a:srgbClr val="000000"/>
                  </a:solidFill>
                  <a:latin typeface="Times New Roman Bold" panose="02020503050405090304"/>
                  <a:ea typeface="Times New Roman Bold" panose="02020503050405090304"/>
                  <a:cs typeface="Times New Roman Bold" panose="02020503050405090304"/>
                  <a:sym typeface="Times New Roman Bold" panose="02020503050405090304"/>
                </a:rPr>
                <a:t>FUTURE SCOPE</a:t>
              </a:r>
              <a:endParaRPr lang="en-US" sz="6600" b="1">
                <a:solidFill>
                  <a:srgbClr val="000000"/>
                </a:solidFill>
                <a:latin typeface="Times New Roman Bold" panose="02020503050405090304"/>
                <a:ea typeface="Times New Roman Bold" panose="02020503050405090304"/>
                <a:cs typeface="Times New Roman Bold" panose="02020503050405090304"/>
                <a:sym typeface="Times New Roman Bold" panose="02020503050405090304"/>
              </a:endParaRPr>
            </a:p>
          </p:txBody>
        </p:sp>
      </p:grpSp>
      <p:sp>
        <p:nvSpPr>
          <p:cNvPr id="5" name="TextBox 5"/>
          <p:cNvSpPr txBox="1"/>
          <p:nvPr/>
        </p:nvSpPr>
        <p:spPr>
          <a:xfrm>
            <a:off x="1348740" y="2394366"/>
            <a:ext cx="15590520" cy="6498336"/>
          </a:xfrm>
          <a:prstGeom prst="rect">
            <a:avLst/>
          </a:prstGeom>
        </p:spPr>
        <p:txBody>
          <a:bodyPr lIns="0" tIns="0" rIns="0" bIns="0" rtlCol="0" anchor="t">
            <a:spAutoFit/>
          </a:bodyPr>
          <a:lstStyle/>
          <a:p>
            <a:pPr marL="705485" lvl="1" indent="-352425" algn="l">
              <a:lnSpc>
                <a:spcPts val="4210"/>
              </a:lnSpc>
              <a:buFont typeface="Arial" panose="020B0604020202090204"/>
              <a:buChar char="•"/>
            </a:pPr>
            <a:r>
              <a:rPr lang="en-US" sz="3900">
                <a:solidFill>
                  <a:srgbClr val="000000"/>
                </a:solidFill>
                <a:latin typeface="Calibri (MS)" panose="020F0502020204030204"/>
                <a:ea typeface="Calibri (MS)" panose="020F0502020204030204"/>
                <a:cs typeface="Calibri (MS)" panose="020F0502020204030204"/>
                <a:sym typeface="Calibri (MS)" panose="020F0502020204030204"/>
              </a:rPr>
              <a:t>Deep Learning </a:t>
            </a:r>
            <a:r>
              <a:rPr lang="en-US" sz="3900">
                <a:solidFill>
                  <a:srgbClr val="000000"/>
                </a:solidFill>
                <a:latin typeface="Calibri (MS)" panose="020F0502020204030204"/>
                <a:ea typeface="Calibri (MS)" panose="020F0502020204030204"/>
                <a:cs typeface="Calibri (MS)" panose="020F0502020204030204"/>
                <a:sym typeface="Calibri (MS)" panose="020F0502020204030204"/>
              </a:rPr>
              <a:t>Integration: Incorporate neural networks or CNNs to process car images for visual condition-based pricing.</a:t>
            </a:r>
            <a:endParaRPr lang="en-US" sz="3900">
              <a:solidFill>
                <a:srgbClr val="000000"/>
              </a:solidFill>
              <a:latin typeface="Calibri (MS)" panose="020F0502020204030204"/>
              <a:ea typeface="Calibri (MS)" panose="020F0502020204030204"/>
              <a:cs typeface="Calibri (MS)" panose="020F0502020204030204"/>
              <a:sym typeface="Calibri (MS)" panose="020F0502020204030204"/>
            </a:endParaRPr>
          </a:p>
          <a:p>
            <a:pPr marL="705485" lvl="1" indent="-352425" algn="l">
              <a:lnSpc>
                <a:spcPts val="4210"/>
              </a:lnSpc>
              <a:buFont typeface="Arial" panose="020B0604020202090204"/>
              <a:buChar char="•"/>
            </a:pPr>
            <a:r>
              <a:rPr lang="en-US" sz="3900">
                <a:solidFill>
                  <a:srgbClr val="000000"/>
                </a:solidFill>
                <a:latin typeface="Calibri (MS)" panose="020F0502020204030204"/>
                <a:ea typeface="Calibri (MS)" panose="020F0502020204030204"/>
                <a:cs typeface="Calibri (MS)" panose="020F0502020204030204"/>
                <a:sym typeface="Calibri (MS)" panose="020F0502020204030204"/>
              </a:rPr>
              <a:t>Text &amp; Sentiment Analysis: Use NLP techniques on car descriptions or reviews to include qualitative insights.</a:t>
            </a:r>
            <a:endParaRPr lang="en-US" sz="3900">
              <a:solidFill>
                <a:srgbClr val="000000"/>
              </a:solidFill>
              <a:latin typeface="Calibri (MS)" panose="020F0502020204030204"/>
              <a:ea typeface="Calibri (MS)" panose="020F0502020204030204"/>
              <a:cs typeface="Calibri (MS)" panose="020F0502020204030204"/>
              <a:sym typeface="Calibri (MS)" panose="020F0502020204030204"/>
            </a:endParaRPr>
          </a:p>
          <a:p>
            <a:pPr marL="705485" lvl="1" indent="-353060" algn="l">
              <a:lnSpc>
                <a:spcPts val="4210"/>
              </a:lnSpc>
              <a:buFont typeface="Arial" panose="020B0604020202090204"/>
              <a:buChar char="•"/>
            </a:pPr>
            <a:r>
              <a:rPr lang="en-US" sz="3900">
                <a:solidFill>
                  <a:srgbClr val="000000"/>
                </a:solidFill>
                <a:latin typeface="Calibri (MS)" panose="020F0502020204030204"/>
                <a:ea typeface="Calibri (MS)" panose="020F0502020204030204"/>
                <a:cs typeface="Calibri (MS)" panose="020F0502020204030204"/>
                <a:sym typeface="Calibri (MS)" panose="020F0502020204030204"/>
              </a:rPr>
              <a:t>Dynamic Market Adaptation: Continuously update the model with live data from online marketplaces for real-time accuracy.</a:t>
            </a:r>
            <a:endParaRPr lang="en-US" sz="3900">
              <a:solidFill>
                <a:srgbClr val="000000"/>
              </a:solidFill>
              <a:latin typeface="Calibri (MS)" panose="020F0502020204030204"/>
              <a:ea typeface="Calibri (MS)" panose="020F0502020204030204"/>
              <a:cs typeface="Calibri (MS)" panose="020F0502020204030204"/>
              <a:sym typeface="Calibri (MS)" panose="020F0502020204030204"/>
            </a:endParaRPr>
          </a:p>
          <a:p>
            <a:pPr marL="705485" lvl="1" indent="-353060" algn="l">
              <a:lnSpc>
                <a:spcPts val="4210"/>
              </a:lnSpc>
              <a:buFont typeface="Arial" panose="020B0604020202090204"/>
              <a:buChar char="•"/>
            </a:pPr>
            <a:r>
              <a:rPr lang="en-US" sz="3900">
                <a:solidFill>
                  <a:srgbClr val="000000"/>
                </a:solidFill>
                <a:latin typeface="Calibri (MS)" panose="020F0502020204030204"/>
                <a:ea typeface="Calibri (MS)" panose="020F0502020204030204"/>
                <a:cs typeface="Calibri (MS)" panose="020F0502020204030204"/>
                <a:sym typeface="Calibri (MS)" panose="020F0502020204030204"/>
              </a:rPr>
              <a:t>Explainable AI (XAI): Implement SHAP/LIME for transparency and interpretability of predictions.</a:t>
            </a:r>
            <a:endParaRPr lang="en-US" sz="3900">
              <a:solidFill>
                <a:srgbClr val="000000"/>
              </a:solidFill>
              <a:latin typeface="Calibri (MS)" panose="020F0502020204030204"/>
              <a:ea typeface="Calibri (MS)" panose="020F0502020204030204"/>
              <a:cs typeface="Calibri (MS)" panose="020F0502020204030204"/>
              <a:sym typeface="Calibri (MS)" panose="020F0502020204030204"/>
            </a:endParaRPr>
          </a:p>
          <a:p>
            <a:pPr marL="705485" lvl="1" indent="-353060" algn="l">
              <a:lnSpc>
                <a:spcPts val="4210"/>
              </a:lnSpc>
              <a:buFont typeface="Arial" panose="020B0604020202090204"/>
              <a:buChar char="•"/>
            </a:pPr>
            <a:r>
              <a:rPr lang="en-US" sz="3900">
                <a:solidFill>
                  <a:srgbClr val="000000"/>
                </a:solidFill>
                <a:latin typeface="Calibri (MS)" panose="020F0502020204030204"/>
                <a:ea typeface="Calibri (MS)" panose="020F0502020204030204"/>
                <a:cs typeface="Calibri (MS)" panose="020F0502020204030204"/>
                <a:sym typeface="Calibri (MS)" panose="020F0502020204030204"/>
              </a:rPr>
              <a:t>Mobile &amp; API Deployment: Extend the system to mobile apps and public APIs for widespread accessibility and integration with fintech and dealer platforms.</a:t>
            </a:r>
            <a:endParaRPr lang="en-US" sz="3900">
              <a:solidFill>
                <a:srgbClr val="000000"/>
              </a:solidFill>
              <a:latin typeface="Calibri (MS)" panose="020F0502020204030204"/>
              <a:ea typeface="Calibri (MS)" panose="020F0502020204030204"/>
              <a:cs typeface="Calibri (MS)" panose="020F0502020204030204"/>
              <a:sym typeface="Calibri (MS)" panose="020F0502020204030204"/>
            </a:endParaRPr>
          </a:p>
          <a:p>
            <a:pPr marL="705485" lvl="1" indent="-353060" algn="l">
              <a:lnSpc>
                <a:spcPts val="4210"/>
              </a:lnSpc>
            </a:pPr>
          </a:p>
        </p:txBody>
      </p:sp>
      <p:grpSp>
        <p:nvGrpSpPr>
          <p:cNvPr id="6" name="Group 6"/>
          <p:cNvGrpSpPr/>
          <p:nvPr/>
        </p:nvGrpSpPr>
        <p:grpSpPr>
          <a:xfrm rot="0">
            <a:off x="12915900" y="9534525"/>
            <a:ext cx="4114800" cy="547688"/>
            <a:chOff x="0" y="0"/>
            <a:chExt cx="5486400" cy="730250"/>
          </a:xfrm>
        </p:grpSpPr>
        <p:sp>
          <p:nvSpPr>
            <p:cNvPr id="7" name="Freeform 7"/>
            <p:cNvSpPr/>
            <p:nvPr/>
          </p:nvSpPr>
          <p:spPr>
            <a:xfrm>
              <a:off x="0" y="0"/>
              <a:ext cx="5486400" cy="730250"/>
            </a:xfrm>
            <a:custGeom>
              <a:avLst/>
              <a:gdLst/>
              <a:ahLst/>
              <a:cxnLst/>
              <a:rect l="l" t="t" r="r" b="b"/>
              <a:pathLst>
                <a:path w="5486400" h="730250">
                  <a:moveTo>
                    <a:pt x="0" y="0"/>
                  </a:moveTo>
                  <a:lnTo>
                    <a:pt x="5486400" y="0"/>
                  </a:lnTo>
                  <a:lnTo>
                    <a:pt x="5486400" y="730250"/>
                  </a:lnTo>
                  <a:lnTo>
                    <a:pt x="0" y="730250"/>
                  </a:lnTo>
                  <a:close/>
                </a:path>
              </a:pathLst>
            </a:custGeom>
          </p:spPr>
        </p:sp>
        <p:sp>
          <p:nvSpPr>
            <p:cNvPr id="8" name="TextBox 8"/>
            <p:cNvSpPr txBox="1"/>
            <p:nvPr/>
          </p:nvSpPr>
          <p:spPr>
            <a:xfrm>
              <a:off x="0" y="-19050"/>
              <a:ext cx="5486400" cy="749300"/>
            </a:xfrm>
            <a:prstGeom prst="rect">
              <a:avLst/>
            </a:prstGeom>
          </p:spPr>
          <p:txBody>
            <a:bodyPr lIns="0" tIns="0" rIns="0" bIns="0" rtlCol="0" anchor="ctr"/>
            <a:lstStyle/>
            <a:p>
              <a:pPr algn="r">
                <a:lnSpc>
                  <a:spcPts val="2160"/>
                </a:lnSpc>
              </a:pPr>
              <a:r>
                <a:rPr lang="en-US" sz="1800">
                  <a:solidFill>
                    <a:srgbClr val="898989"/>
                  </a:solidFill>
                  <a:latin typeface="Times New Roman" panose="02020503050405090304"/>
                  <a:ea typeface="Times New Roman" panose="02020503050405090304"/>
                  <a:cs typeface="Times New Roman" panose="02020503050405090304"/>
                  <a:sym typeface="Times New Roman" panose="02020503050405090304"/>
                </a:rPr>
                <a:t>20</a:t>
              </a:r>
              <a:endParaRPr lang="en-US" sz="1800">
                <a:solidFill>
                  <a:srgbClr val="898989"/>
                </a:solidFill>
                <a:latin typeface="Times New Roman" panose="02020503050405090304"/>
                <a:ea typeface="Times New Roman" panose="02020503050405090304"/>
                <a:cs typeface="Times New Roman" panose="02020503050405090304"/>
                <a:sym typeface="Times New Roman" panose="02020503050405090304"/>
              </a:endParaRPr>
            </a:p>
          </p:txBody>
        </p:sp>
      </p:grpSp>
      <p:sp>
        <p:nvSpPr>
          <p:cNvPr id="9" name="Freeform 9"/>
          <p:cNvSpPr/>
          <p:nvPr/>
        </p:nvSpPr>
        <p:spPr>
          <a:xfrm>
            <a:off x="210190" y="272505"/>
            <a:ext cx="4353228" cy="756195"/>
          </a:xfrm>
          <a:custGeom>
            <a:avLst/>
            <a:gdLst/>
            <a:ahLst/>
            <a:cxnLst/>
            <a:rect l="l" t="t" r="r" b="b"/>
            <a:pathLst>
              <a:path w="4353228" h="756195">
                <a:moveTo>
                  <a:pt x="0" y="0"/>
                </a:moveTo>
                <a:lnTo>
                  <a:pt x="4353228" y="0"/>
                </a:lnTo>
                <a:lnTo>
                  <a:pt x="4353228" y="756195"/>
                </a:lnTo>
                <a:lnTo>
                  <a:pt x="0" y="756195"/>
                </a:lnTo>
                <a:lnTo>
                  <a:pt x="0" y="0"/>
                </a:lnTo>
                <a:close/>
              </a:path>
            </a:pathLst>
          </a:custGeom>
          <a:blipFill>
            <a:blip r:embed="rId1"/>
            <a:stretch>
              <a:fillRect/>
            </a:stretch>
          </a:blipFill>
        </p:spPr>
      </p:sp>
      <p:grpSp>
        <p:nvGrpSpPr>
          <p:cNvPr id="10" name="Group 10"/>
          <p:cNvGrpSpPr/>
          <p:nvPr/>
        </p:nvGrpSpPr>
        <p:grpSpPr>
          <a:xfrm rot="0">
            <a:off x="6057900" y="9534525"/>
            <a:ext cx="6172200" cy="547688"/>
            <a:chOff x="0" y="0"/>
            <a:chExt cx="8229600" cy="730250"/>
          </a:xfrm>
        </p:grpSpPr>
        <p:sp>
          <p:nvSpPr>
            <p:cNvPr id="11" name="Freeform 11"/>
            <p:cNvSpPr/>
            <p:nvPr/>
          </p:nvSpPr>
          <p:spPr>
            <a:xfrm>
              <a:off x="0" y="0"/>
              <a:ext cx="8229600" cy="730250"/>
            </a:xfrm>
            <a:custGeom>
              <a:avLst/>
              <a:gdLst/>
              <a:ahLst/>
              <a:cxnLst/>
              <a:rect l="l" t="t" r="r" b="b"/>
              <a:pathLst>
                <a:path w="8229600" h="730250">
                  <a:moveTo>
                    <a:pt x="0" y="0"/>
                  </a:moveTo>
                  <a:lnTo>
                    <a:pt x="8229600" y="0"/>
                  </a:lnTo>
                  <a:lnTo>
                    <a:pt x="8229600" y="730250"/>
                  </a:lnTo>
                  <a:lnTo>
                    <a:pt x="0" y="730250"/>
                  </a:lnTo>
                  <a:close/>
                </a:path>
              </a:pathLst>
            </a:custGeom>
          </p:spPr>
        </p:sp>
        <p:sp>
          <p:nvSpPr>
            <p:cNvPr id="12" name="TextBox 12"/>
            <p:cNvSpPr txBox="1"/>
            <p:nvPr/>
          </p:nvSpPr>
          <p:spPr>
            <a:xfrm>
              <a:off x="0" y="-19050"/>
              <a:ext cx="8229600" cy="749300"/>
            </a:xfrm>
            <a:prstGeom prst="rect">
              <a:avLst/>
            </a:prstGeom>
          </p:spPr>
          <p:txBody>
            <a:bodyPr lIns="0" tIns="0" rIns="0" bIns="0" rtlCol="0" anchor="ctr"/>
            <a:lstStyle/>
            <a:p>
              <a:pPr algn="ctr">
                <a:lnSpc>
                  <a:spcPts val="2160"/>
                </a:lnSpc>
              </a:pPr>
              <a:r>
                <a:rPr lang="en-US" sz="1800">
                  <a:solidFill>
                    <a:srgbClr val="898989"/>
                  </a:solidFill>
                  <a:latin typeface="Times New Roman" panose="02020503050405090304"/>
                  <a:ea typeface="Times New Roman" panose="02020503050405090304"/>
                  <a:cs typeface="Times New Roman" panose="02020503050405090304"/>
                  <a:sym typeface="Times New Roman" panose="02020503050405090304"/>
                </a:rPr>
                <a:t>Review No.2         Batch No. CG4          Department of CSE</a:t>
              </a:r>
              <a:endParaRPr lang="en-US" sz="1800">
                <a:solidFill>
                  <a:srgbClr val="898989"/>
                </a:solidFill>
                <a:latin typeface="Times New Roman" panose="02020503050405090304"/>
                <a:ea typeface="Times New Roman" panose="02020503050405090304"/>
                <a:cs typeface="Times New Roman" panose="02020503050405090304"/>
                <a:sym typeface="Times New Roman" panose="02020503050405090304"/>
              </a:endParaRPr>
            </a:p>
          </p:txBody>
        </p:sp>
      </p:grpSp>
      <p:grpSp>
        <p:nvGrpSpPr>
          <p:cNvPr id="13" name="Group 13"/>
          <p:cNvGrpSpPr/>
          <p:nvPr/>
        </p:nvGrpSpPr>
        <p:grpSpPr>
          <a:xfrm rot="0">
            <a:off x="1257300" y="9534525"/>
            <a:ext cx="4114800" cy="547688"/>
            <a:chOff x="0" y="0"/>
            <a:chExt cx="5486400" cy="730250"/>
          </a:xfrm>
        </p:grpSpPr>
        <p:sp>
          <p:nvSpPr>
            <p:cNvPr id="14" name="Freeform 14"/>
            <p:cNvSpPr/>
            <p:nvPr/>
          </p:nvSpPr>
          <p:spPr>
            <a:xfrm>
              <a:off x="0" y="0"/>
              <a:ext cx="5486400" cy="730250"/>
            </a:xfrm>
            <a:custGeom>
              <a:avLst/>
              <a:gdLst/>
              <a:ahLst/>
              <a:cxnLst/>
              <a:rect l="l" t="t" r="r" b="b"/>
              <a:pathLst>
                <a:path w="5486400" h="730250">
                  <a:moveTo>
                    <a:pt x="0" y="0"/>
                  </a:moveTo>
                  <a:lnTo>
                    <a:pt x="5486400" y="0"/>
                  </a:lnTo>
                  <a:lnTo>
                    <a:pt x="5486400" y="730250"/>
                  </a:lnTo>
                  <a:lnTo>
                    <a:pt x="0" y="730250"/>
                  </a:lnTo>
                  <a:close/>
                </a:path>
              </a:pathLst>
            </a:custGeom>
          </p:spPr>
        </p:sp>
        <p:sp>
          <p:nvSpPr>
            <p:cNvPr id="15" name="TextBox 15"/>
            <p:cNvSpPr txBox="1"/>
            <p:nvPr/>
          </p:nvSpPr>
          <p:spPr>
            <a:xfrm>
              <a:off x="0" y="-19050"/>
              <a:ext cx="5486400" cy="749300"/>
            </a:xfrm>
            <a:prstGeom prst="rect">
              <a:avLst/>
            </a:prstGeom>
          </p:spPr>
          <p:txBody>
            <a:bodyPr lIns="0" tIns="0" rIns="0" bIns="0" rtlCol="0" anchor="ctr"/>
            <a:lstStyle/>
            <a:p>
              <a:pPr algn="l">
                <a:lnSpc>
                  <a:spcPts val="2160"/>
                </a:lnSpc>
              </a:pPr>
              <a:r>
                <a:rPr lang="en-US" sz="1800">
                  <a:solidFill>
                    <a:srgbClr val="898989"/>
                  </a:solidFill>
                  <a:latin typeface="Times New Roman" panose="02020503050405090304"/>
                  <a:ea typeface="Times New Roman" panose="02020503050405090304"/>
                  <a:cs typeface="Times New Roman" panose="02020503050405090304"/>
                  <a:sym typeface="Times New Roman" panose="02020503050405090304"/>
                </a:rPr>
                <a:t>05</a:t>
              </a:r>
              <a:r>
                <a:rPr lang="en-US" sz="1800">
                  <a:solidFill>
                    <a:srgbClr val="898989"/>
                  </a:solidFill>
                  <a:latin typeface="Times New Roman" panose="02020503050405090304"/>
                  <a:ea typeface="Times New Roman" panose="02020503050405090304"/>
                  <a:cs typeface="Times New Roman" panose="02020503050405090304"/>
                  <a:sym typeface="Times New Roman" panose="02020503050405090304"/>
                </a:rPr>
                <a:t>-12-2025</a:t>
              </a:r>
              <a:endParaRPr lang="en-US" sz="1800">
                <a:solidFill>
                  <a:srgbClr val="898989"/>
                </a:solidFill>
                <a:latin typeface="Times New Roman" panose="02020503050405090304"/>
                <a:ea typeface="Times New Roman" panose="02020503050405090304"/>
                <a:cs typeface="Times New Roman" panose="02020503050405090304"/>
                <a:sym typeface="Times New Roman" panose="02020503050405090304"/>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0">
            <a:off x="1770927" y="547688"/>
            <a:ext cx="15259773" cy="1692014"/>
            <a:chOff x="0" y="0"/>
            <a:chExt cx="20346364" cy="2256018"/>
          </a:xfrm>
        </p:grpSpPr>
        <p:sp>
          <p:nvSpPr>
            <p:cNvPr id="3" name="Freeform 3"/>
            <p:cNvSpPr/>
            <p:nvPr/>
          </p:nvSpPr>
          <p:spPr>
            <a:xfrm>
              <a:off x="0" y="0"/>
              <a:ext cx="20346364" cy="2256018"/>
            </a:xfrm>
            <a:custGeom>
              <a:avLst/>
              <a:gdLst/>
              <a:ahLst/>
              <a:cxnLst/>
              <a:rect l="l" t="t" r="r" b="b"/>
              <a:pathLst>
                <a:path w="20346364" h="2256018">
                  <a:moveTo>
                    <a:pt x="0" y="0"/>
                  </a:moveTo>
                  <a:lnTo>
                    <a:pt x="20346364" y="0"/>
                  </a:lnTo>
                  <a:lnTo>
                    <a:pt x="20346364" y="2256018"/>
                  </a:lnTo>
                  <a:lnTo>
                    <a:pt x="0" y="2256018"/>
                  </a:lnTo>
                  <a:close/>
                </a:path>
              </a:pathLst>
            </a:custGeom>
          </p:spPr>
        </p:sp>
        <p:sp>
          <p:nvSpPr>
            <p:cNvPr id="4" name="TextBox 4"/>
            <p:cNvSpPr txBox="1"/>
            <p:nvPr/>
          </p:nvSpPr>
          <p:spPr>
            <a:xfrm>
              <a:off x="0" y="38100"/>
              <a:ext cx="20346364" cy="2217918"/>
            </a:xfrm>
            <a:prstGeom prst="rect">
              <a:avLst/>
            </a:prstGeom>
          </p:spPr>
          <p:txBody>
            <a:bodyPr lIns="0" tIns="0" rIns="0" bIns="0" rtlCol="0" anchor="ctr"/>
            <a:lstStyle/>
            <a:p>
              <a:pPr algn="ctr">
                <a:lnSpc>
                  <a:spcPts val="7130"/>
                </a:lnSpc>
              </a:pPr>
              <a:r>
                <a:rPr lang="en-US" sz="6600" b="1">
                  <a:solidFill>
                    <a:srgbClr val="000000"/>
                  </a:solidFill>
                  <a:latin typeface="Times New Roman Bold" panose="02020503050405090304"/>
                  <a:ea typeface="Times New Roman Bold" panose="02020503050405090304"/>
                  <a:cs typeface="Times New Roman Bold" panose="02020503050405090304"/>
                  <a:sym typeface="Times New Roman Bold" panose="02020503050405090304"/>
                </a:rPr>
                <a:t>REFERENCES</a:t>
              </a:r>
              <a:endParaRPr lang="en-US" sz="6600" b="1">
                <a:solidFill>
                  <a:srgbClr val="000000"/>
                </a:solidFill>
                <a:latin typeface="Times New Roman Bold" panose="02020503050405090304"/>
                <a:ea typeface="Times New Roman Bold" panose="02020503050405090304"/>
                <a:cs typeface="Times New Roman Bold" panose="02020503050405090304"/>
                <a:sym typeface="Times New Roman Bold" panose="02020503050405090304"/>
              </a:endParaRPr>
            </a:p>
          </p:txBody>
        </p:sp>
      </p:grpSp>
      <p:sp>
        <p:nvSpPr>
          <p:cNvPr id="5" name="TextBox 5"/>
          <p:cNvSpPr txBox="1"/>
          <p:nvPr/>
        </p:nvSpPr>
        <p:spPr>
          <a:xfrm>
            <a:off x="1348740" y="2187013"/>
            <a:ext cx="15590520" cy="7128586"/>
          </a:xfrm>
          <a:prstGeom prst="rect">
            <a:avLst/>
          </a:prstGeom>
        </p:spPr>
        <p:txBody>
          <a:bodyPr lIns="0" tIns="0" rIns="0" bIns="0" rtlCol="0" anchor="t">
            <a:spAutoFit/>
          </a:bodyPr>
          <a:lstStyle/>
          <a:p>
            <a:pPr algn="l">
              <a:lnSpc>
                <a:spcPts val="1815"/>
              </a:lnSpc>
            </a:pPr>
            <a:r>
              <a:rPr lang="en-US" sz="2100">
                <a:solidFill>
                  <a:srgbClr val="000000"/>
                </a:solidFill>
                <a:latin typeface="Times New Roman" panose="02020503050405090304"/>
                <a:ea typeface="Times New Roman" panose="02020503050405090304"/>
                <a:cs typeface="Times New Roman" panose="02020503050405090304"/>
                <a:sym typeface="Times New Roman" panose="02020503050405090304"/>
              </a:rPr>
              <a:t>[1] P</a:t>
            </a:r>
            <a:r>
              <a:rPr lang="en-US" sz="2100">
                <a:solidFill>
                  <a:srgbClr val="000000"/>
                </a:solidFill>
                <a:latin typeface="Times New Roman" panose="02020503050405090304"/>
                <a:ea typeface="Times New Roman" panose="02020503050405090304"/>
                <a:cs typeface="Times New Roman" panose="02020503050405090304"/>
                <a:sym typeface="Times New Roman" panose="02020503050405090304"/>
              </a:rPr>
              <a:t>arishad, N., Yildirimoglu, M., &amp; Hickman, M. (2025). Congestion pricing in multi-modal networks: An application of deep reinforce- ment learning. Transportation Research PartC: Emerging Technologies, 177,105166.(https://doi.org/10.1016/j.trc.2025.105166)</a:t>
            </a:r>
            <a:endParaRPr lang="en-US" sz="2100">
              <a:solidFill>
                <a:srgbClr val="000000"/>
              </a:solidFill>
              <a:latin typeface="Times New Roman" panose="02020503050405090304"/>
              <a:ea typeface="Times New Roman" panose="02020503050405090304"/>
              <a:cs typeface="Times New Roman" panose="02020503050405090304"/>
              <a:sym typeface="Times New Roman" panose="02020503050405090304"/>
            </a:endParaRPr>
          </a:p>
          <a:p>
            <a:pPr algn="l">
              <a:lnSpc>
                <a:spcPts val="1815"/>
              </a:lnSpc>
            </a:pPr>
          </a:p>
          <a:p>
            <a:pPr algn="l">
              <a:lnSpc>
                <a:spcPts val="1815"/>
              </a:lnSpc>
            </a:pPr>
            <a:r>
              <a:rPr lang="en-US" sz="2100">
                <a:solidFill>
                  <a:srgbClr val="000000"/>
                </a:solidFill>
                <a:latin typeface="Times New Roman" panose="02020503050405090304"/>
                <a:ea typeface="Times New Roman" panose="02020503050405090304"/>
                <a:cs typeface="Times New Roman" panose="02020503050405090304"/>
                <a:sym typeface="Times New Roman" panose="02020503050405090304"/>
              </a:rPr>
              <a:t>[2]  Parishad, N., Yildirimoglu, M., &amp; Hickman, M. (2025). Congestion pricing in multi-modal networks: An application of deep reinforcement learning. </a:t>
            </a:r>
            <a:r>
              <a:rPr lang="en-US" sz="2100" i="1">
                <a:solidFill>
                  <a:srgbClr val="000000"/>
                </a:solidFill>
                <a:latin typeface="Times New Roman Italics"/>
                <a:ea typeface="Times New Roman Italics"/>
                <a:cs typeface="Times New Roman Italics"/>
                <a:sym typeface="Times New Roman Italics"/>
              </a:rPr>
              <a:t>Transportation Research Part C: Emerging Technologies, 177,</a:t>
            </a:r>
            <a:r>
              <a:rPr lang="en-US" sz="2100">
                <a:solidFill>
                  <a:srgbClr val="000000"/>
                </a:solidFill>
                <a:latin typeface="Times New Roman" panose="02020503050405090304"/>
                <a:ea typeface="Times New Roman" panose="02020503050405090304"/>
                <a:cs typeface="Times New Roman" panose="02020503050405090304"/>
                <a:sym typeface="Times New Roman" panose="02020503050405090304"/>
              </a:rPr>
              <a:t> 105166. </a:t>
            </a:r>
            <a:endParaRPr lang="en-US" sz="2100">
              <a:solidFill>
                <a:srgbClr val="000000"/>
              </a:solidFill>
              <a:latin typeface="Times New Roman" panose="02020503050405090304"/>
              <a:ea typeface="Times New Roman" panose="02020503050405090304"/>
              <a:cs typeface="Times New Roman" panose="02020503050405090304"/>
              <a:sym typeface="Times New Roman" panose="02020503050405090304"/>
            </a:endParaRPr>
          </a:p>
          <a:p>
            <a:pPr algn="l">
              <a:lnSpc>
                <a:spcPts val="1815"/>
              </a:lnSpc>
            </a:pPr>
          </a:p>
          <a:p>
            <a:pPr algn="l">
              <a:lnSpc>
                <a:spcPts val="1815"/>
              </a:lnSpc>
            </a:pPr>
            <a:r>
              <a:rPr lang="en-US" sz="2100">
                <a:solidFill>
                  <a:srgbClr val="000000"/>
                </a:solidFill>
                <a:latin typeface="Times New Roman" panose="02020503050405090304"/>
                <a:ea typeface="Times New Roman" panose="02020503050405090304"/>
                <a:cs typeface="Times New Roman" panose="02020503050405090304"/>
                <a:sym typeface="Times New Roman" panose="02020503050405090304"/>
              </a:rPr>
              <a:t>[3]  Bergmann, </a:t>
            </a:r>
            <a:r>
              <a:rPr lang="en-US" sz="2100">
                <a:solidFill>
                  <a:srgbClr val="000000"/>
                </a:solidFill>
                <a:latin typeface="Times New Roman" panose="02020503050405090304"/>
                <a:ea typeface="Times New Roman" panose="02020503050405090304"/>
                <a:cs typeface="Times New Roman" panose="02020503050405090304"/>
                <a:sym typeface="Times New Roman" panose="02020503050405090304"/>
              </a:rPr>
              <a:t>S., &amp; Feu</a:t>
            </a:r>
            <a:r>
              <a:rPr lang="en-US" sz="2100">
                <a:solidFill>
                  <a:srgbClr val="000000"/>
                </a:solidFill>
                <a:latin typeface="Times New Roman" panose="02020503050405090304"/>
                <a:ea typeface="Times New Roman" panose="02020503050405090304"/>
                <a:cs typeface="Times New Roman" panose="02020503050405090304"/>
                <a:sym typeface="Times New Roman" panose="02020503050405090304"/>
              </a:rPr>
              <a:t>e</a:t>
            </a:r>
            <a:r>
              <a:rPr lang="en-US" sz="2100">
                <a:solidFill>
                  <a:srgbClr val="000000"/>
                </a:solidFill>
                <a:latin typeface="Times New Roman" panose="02020503050405090304"/>
                <a:ea typeface="Times New Roman" panose="02020503050405090304"/>
                <a:cs typeface="Times New Roman" panose="02020503050405090304"/>
                <a:sym typeface="Times New Roman" panose="02020503050405090304"/>
              </a:rPr>
              <a:t>rr</a:t>
            </a:r>
            <a:r>
              <a:rPr lang="en-US" sz="2100">
                <a:solidFill>
                  <a:srgbClr val="000000"/>
                </a:solidFill>
                <a:latin typeface="Times New Roman" panose="02020503050405090304"/>
                <a:ea typeface="Times New Roman" panose="02020503050405090304"/>
                <a:cs typeface="Times New Roman" panose="02020503050405090304"/>
                <a:sym typeface="Times New Roman" panose="02020503050405090304"/>
              </a:rPr>
              <a:t>i</a:t>
            </a:r>
            <a:r>
              <a:rPr lang="en-US" sz="2100">
                <a:solidFill>
                  <a:srgbClr val="000000"/>
                </a:solidFill>
                <a:latin typeface="Times New Roman" panose="02020503050405090304"/>
                <a:ea typeface="Times New Roman" panose="02020503050405090304"/>
                <a:cs typeface="Times New Roman" panose="02020503050405090304"/>
                <a:sym typeface="Times New Roman" panose="02020503050405090304"/>
              </a:rPr>
              <a:t>egel,</a:t>
            </a:r>
            <a:r>
              <a:rPr lang="en-US" sz="2100">
                <a:solidFill>
                  <a:srgbClr val="000000"/>
                </a:solidFill>
                <a:latin typeface="Times New Roman" panose="02020503050405090304"/>
                <a:ea typeface="Times New Roman" panose="02020503050405090304"/>
                <a:cs typeface="Times New Roman" panose="02020503050405090304"/>
                <a:sym typeface="Times New Roman" panose="02020503050405090304"/>
              </a:rPr>
              <a:t> </a:t>
            </a:r>
            <a:r>
              <a:rPr lang="en-US" sz="2100">
                <a:solidFill>
                  <a:srgbClr val="000000"/>
                </a:solidFill>
                <a:latin typeface="Times New Roman" panose="02020503050405090304"/>
                <a:ea typeface="Times New Roman" panose="02020503050405090304"/>
                <a:cs typeface="Times New Roman" panose="02020503050405090304"/>
                <a:sym typeface="Times New Roman" panose="02020503050405090304"/>
              </a:rPr>
              <a:t>S. (2025). Mach</a:t>
            </a:r>
            <a:r>
              <a:rPr lang="en-US" sz="2100">
                <a:solidFill>
                  <a:srgbClr val="000000"/>
                </a:solidFill>
                <a:latin typeface="Times New Roman" panose="02020503050405090304"/>
                <a:ea typeface="Times New Roman" panose="02020503050405090304"/>
                <a:cs typeface="Times New Roman" panose="02020503050405090304"/>
                <a:sym typeface="Times New Roman" panose="02020503050405090304"/>
              </a:rPr>
              <a:t>i</a:t>
            </a:r>
            <a:r>
              <a:rPr lang="en-US" sz="2100">
                <a:solidFill>
                  <a:srgbClr val="000000"/>
                </a:solidFill>
                <a:latin typeface="Times New Roman" panose="02020503050405090304"/>
                <a:ea typeface="Times New Roman" panose="02020503050405090304"/>
                <a:cs typeface="Times New Roman" panose="02020503050405090304"/>
                <a:sym typeface="Times New Roman" panose="02020503050405090304"/>
              </a:rPr>
              <a:t>ne</a:t>
            </a:r>
            <a:r>
              <a:rPr lang="en-US" sz="2100">
                <a:solidFill>
                  <a:srgbClr val="000000"/>
                </a:solidFill>
                <a:latin typeface="Times New Roman" panose="02020503050405090304"/>
                <a:ea typeface="Times New Roman" panose="02020503050405090304"/>
                <a:cs typeface="Times New Roman" panose="02020503050405090304"/>
                <a:sym typeface="Times New Roman" panose="02020503050405090304"/>
              </a:rPr>
              <a:t> le</a:t>
            </a:r>
            <a:r>
              <a:rPr lang="en-US" sz="2100">
                <a:solidFill>
                  <a:srgbClr val="000000"/>
                </a:solidFill>
                <a:latin typeface="Times New Roman" panose="02020503050405090304"/>
                <a:ea typeface="Times New Roman" panose="02020503050405090304"/>
                <a:cs typeface="Times New Roman" panose="02020503050405090304"/>
                <a:sym typeface="Times New Roman" panose="02020503050405090304"/>
              </a:rPr>
              <a:t>a</a:t>
            </a:r>
            <a:r>
              <a:rPr lang="en-US" sz="2100">
                <a:solidFill>
                  <a:srgbClr val="000000"/>
                </a:solidFill>
                <a:latin typeface="Times New Roman" panose="02020503050405090304"/>
                <a:ea typeface="Times New Roman" panose="02020503050405090304"/>
                <a:cs typeface="Times New Roman" panose="02020503050405090304"/>
                <a:sym typeface="Times New Roman" panose="02020503050405090304"/>
              </a:rPr>
              <a:t>r</a:t>
            </a:r>
            <a:r>
              <a:rPr lang="en-US" sz="2100">
                <a:solidFill>
                  <a:srgbClr val="000000"/>
                </a:solidFill>
                <a:latin typeface="Times New Roman" panose="02020503050405090304"/>
                <a:ea typeface="Times New Roman" panose="02020503050405090304"/>
                <a:cs typeface="Times New Roman" panose="02020503050405090304"/>
                <a:sym typeface="Times New Roman" panose="02020503050405090304"/>
              </a:rPr>
              <a:t>ni</a:t>
            </a:r>
            <a:r>
              <a:rPr lang="en-US" sz="2100">
                <a:solidFill>
                  <a:srgbClr val="000000"/>
                </a:solidFill>
                <a:latin typeface="Times New Roman" panose="02020503050405090304"/>
                <a:ea typeface="Times New Roman" panose="02020503050405090304"/>
                <a:cs typeface="Times New Roman" panose="02020503050405090304"/>
                <a:sym typeface="Times New Roman" panose="02020503050405090304"/>
              </a:rPr>
              <a:t>n</a:t>
            </a:r>
            <a:r>
              <a:rPr lang="en-US" sz="2100">
                <a:solidFill>
                  <a:srgbClr val="000000"/>
                </a:solidFill>
                <a:latin typeface="Times New Roman" panose="02020503050405090304"/>
                <a:ea typeface="Times New Roman" panose="02020503050405090304"/>
                <a:cs typeface="Times New Roman" panose="02020503050405090304"/>
                <a:sym typeface="Times New Roman" panose="02020503050405090304"/>
              </a:rPr>
              <a:t>g f</a:t>
            </a:r>
            <a:r>
              <a:rPr lang="en-US" sz="2100">
                <a:solidFill>
                  <a:srgbClr val="000000"/>
                </a:solidFill>
                <a:latin typeface="Times New Roman" panose="02020503050405090304"/>
                <a:ea typeface="Times New Roman" panose="02020503050405090304"/>
                <a:cs typeface="Times New Roman" panose="02020503050405090304"/>
                <a:sym typeface="Times New Roman" panose="02020503050405090304"/>
              </a:rPr>
              <a:t>o</a:t>
            </a:r>
            <a:r>
              <a:rPr lang="en-US" sz="2100">
                <a:solidFill>
                  <a:srgbClr val="000000"/>
                </a:solidFill>
                <a:latin typeface="Times New Roman" panose="02020503050405090304"/>
                <a:ea typeface="Times New Roman" panose="02020503050405090304"/>
                <a:cs typeface="Times New Roman" panose="02020503050405090304"/>
                <a:sym typeface="Times New Roman" panose="02020503050405090304"/>
              </a:rPr>
              <a:t>r</a:t>
            </a:r>
            <a:r>
              <a:rPr lang="en-US" sz="2100">
                <a:solidFill>
                  <a:srgbClr val="000000"/>
                </a:solidFill>
                <a:latin typeface="Times New Roman" panose="02020503050405090304"/>
                <a:ea typeface="Times New Roman" panose="02020503050405090304"/>
                <a:cs typeface="Times New Roman" panose="02020503050405090304"/>
                <a:sym typeface="Times New Roman" panose="02020503050405090304"/>
              </a:rPr>
              <a:t> </a:t>
            </a:r>
            <a:r>
              <a:rPr lang="en-US" sz="2100">
                <a:solidFill>
                  <a:srgbClr val="000000"/>
                </a:solidFill>
                <a:latin typeface="Times New Roman" panose="02020503050405090304"/>
                <a:ea typeface="Times New Roman" panose="02020503050405090304"/>
                <a:cs typeface="Times New Roman" panose="02020503050405090304"/>
                <a:sym typeface="Times New Roman" panose="02020503050405090304"/>
              </a:rPr>
              <a:t>predicti</a:t>
            </a:r>
            <a:r>
              <a:rPr lang="en-US" sz="2100">
                <a:solidFill>
                  <a:srgbClr val="000000"/>
                </a:solidFill>
                <a:latin typeface="Times New Roman" panose="02020503050405090304"/>
                <a:ea typeface="Times New Roman" panose="02020503050405090304"/>
                <a:cs typeface="Times New Roman" panose="02020503050405090304"/>
                <a:sym typeface="Times New Roman" panose="02020503050405090304"/>
              </a:rPr>
              <a:t>n</a:t>
            </a:r>
            <a:r>
              <a:rPr lang="en-US" sz="2100">
                <a:solidFill>
                  <a:srgbClr val="000000"/>
                </a:solidFill>
                <a:latin typeface="Times New Roman" panose="02020503050405090304"/>
                <a:ea typeface="Times New Roman" panose="02020503050405090304"/>
                <a:cs typeface="Times New Roman" panose="02020503050405090304"/>
                <a:sym typeface="Times New Roman" panose="02020503050405090304"/>
              </a:rPr>
              <a:t>g use</a:t>
            </a:r>
            <a:r>
              <a:rPr lang="en-US" sz="2100">
                <a:solidFill>
                  <a:srgbClr val="000000"/>
                </a:solidFill>
                <a:latin typeface="Times New Roman" panose="02020503050405090304"/>
                <a:ea typeface="Times New Roman" panose="02020503050405090304"/>
                <a:cs typeface="Times New Roman" panose="02020503050405090304"/>
                <a:sym typeface="Times New Roman" panose="02020503050405090304"/>
              </a:rPr>
              <a:t>d </a:t>
            </a:r>
            <a:r>
              <a:rPr lang="en-US" sz="2100">
                <a:solidFill>
                  <a:srgbClr val="000000"/>
                </a:solidFill>
                <a:latin typeface="Times New Roman" panose="02020503050405090304"/>
                <a:ea typeface="Times New Roman" panose="02020503050405090304"/>
                <a:cs typeface="Times New Roman" panose="02020503050405090304"/>
                <a:sym typeface="Times New Roman" panose="02020503050405090304"/>
              </a:rPr>
              <a:t>c</a:t>
            </a:r>
            <a:r>
              <a:rPr lang="en-US" sz="2100">
                <a:solidFill>
                  <a:srgbClr val="000000"/>
                </a:solidFill>
                <a:latin typeface="Times New Roman" panose="02020503050405090304"/>
                <a:ea typeface="Times New Roman" panose="02020503050405090304"/>
                <a:cs typeface="Times New Roman" panose="02020503050405090304"/>
                <a:sym typeface="Times New Roman" panose="02020503050405090304"/>
              </a:rPr>
              <a:t>ar </a:t>
            </a:r>
            <a:r>
              <a:rPr lang="en-US" sz="2100">
                <a:solidFill>
                  <a:srgbClr val="000000"/>
                </a:solidFill>
                <a:latin typeface="Times New Roman" panose="02020503050405090304"/>
                <a:ea typeface="Times New Roman" panose="02020503050405090304"/>
                <a:cs typeface="Times New Roman" panose="02020503050405090304"/>
                <a:sym typeface="Times New Roman" panose="02020503050405090304"/>
              </a:rPr>
              <a:t>res</a:t>
            </a:r>
            <a:r>
              <a:rPr lang="en-US" sz="2100">
                <a:solidFill>
                  <a:srgbClr val="000000"/>
                </a:solidFill>
                <a:latin typeface="Times New Roman" panose="02020503050405090304"/>
                <a:ea typeface="Times New Roman" panose="02020503050405090304"/>
                <a:cs typeface="Times New Roman" panose="02020503050405090304"/>
                <a:sym typeface="Times New Roman" panose="02020503050405090304"/>
              </a:rPr>
              <a:t>a</a:t>
            </a:r>
            <a:r>
              <a:rPr lang="en-US" sz="2100">
                <a:solidFill>
                  <a:srgbClr val="000000"/>
                </a:solidFill>
                <a:latin typeface="Times New Roman" panose="02020503050405090304"/>
                <a:ea typeface="Times New Roman" panose="02020503050405090304"/>
                <a:cs typeface="Times New Roman" panose="02020503050405090304"/>
                <a:sym typeface="Times New Roman" panose="02020503050405090304"/>
              </a:rPr>
              <a:t>le </a:t>
            </a:r>
            <a:r>
              <a:rPr lang="en-US" sz="2100">
                <a:solidFill>
                  <a:srgbClr val="000000"/>
                </a:solidFill>
                <a:latin typeface="Times New Roman" panose="02020503050405090304"/>
                <a:ea typeface="Times New Roman" panose="02020503050405090304"/>
                <a:cs typeface="Times New Roman" panose="02020503050405090304"/>
                <a:sym typeface="Times New Roman" panose="02020503050405090304"/>
              </a:rPr>
              <a:t>pri</a:t>
            </a:r>
            <a:r>
              <a:rPr lang="en-US" sz="2100">
                <a:solidFill>
                  <a:srgbClr val="000000"/>
                </a:solidFill>
                <a:latin typeface="Times New Roman" panose="02020503050405090304"/>
                <a:ea typeface="Times New Roman" panose="02020503050405090304"/>
                <a:cs typeface="Times New Roman" panose="02020503050405090304"/>
                <a:sym typeface="Times New Roman" panose="02020503050405090304"/>
              </a:rPr>
              <a:t>ces usi</a:t>
            </a:r>
            <a:r>
              <a:rPr lang="en-US" sz="2100">
                <a:solidFill>
                  <a:srgbClr val="000000"/>
                </a:solidFill>
                <a:latin typeface="Times New Roman" panose="02020503050405090304"/>
                <a:ea typeface="Times New Roman" panose="02020503050405090304"/>
                <a:cs typeface="Times New Roman" panose="02020503050405090304"/>
                <a:sym typeface="Times New Roman" panose="02020503050405090304"/>
              </a:rPr>
              <a:t>n</a:t>
            </a:r>
            <a:r>
              <a:rPr lang="en-US" sz="2100">
                <a:solidFill>
                  <a:srgbClr val="000000"/>
                </a:solidFill>
                <a:latin typeface="Times New Roman" panose="02020503050405090304"/>
                <a:ea typeface="Times New Roman" panose="02020503050405090304"/>
                <a:cs typeface="Times New Roman" panose="02020503050405090304"/>
                <a:sym typeface="Times New Roman" panose="02020503050405090304"/>
              </a:rPr>
              <a:t>g</a:t>
            </a:r>
            <a:r>
              <a:rPr lang="en-US" sz="2100">
                <a:solidFill>
                  <a:srgbClr val="000000"/>
                </a:solidFill>
                <a:latin typeface="Times New Roman" panose="02020503050405090304"/>
                <a:ea typeface="Times New Roman" panose="02020503050405090304"/>
                <a:cs typeface="Times New Roman" panose="02020503050405090304"/>
                <a:sym typeface="Times New Roman" panose="02020503050405090304"/>
              </a:rPr>
              <a:t> </a:t>
            </a:r>
            <a:r>
              <a:rPr lang="en-US" sz="2100">
                <a:solidFill>
                  <a:srgbClr val="000000"/>
                </a:solidFill>
                <a:latin typeface="Times New Roman" panose="02020503050405090304"/>
                <a:ea typeface="Times New Roman" panose="02020503050405090304"/>
                <a:cs typeface="Times New Roman" panose="02020503050405090304"/>
                <a:sym typeface="Times New Roman" panose="02020503050405090304"/>
              </a:rPr>
              <a:t>granul</a:t>
            </a:r>
            <a:r>
              <a:rPr lang="en-US" sz="2100">
                <a:solidFill>
                  <a:srgbClr val="000000"/>
                </a:solidFill>
                <a:latin typeface="Times New Roman" panose="02020503050405090304"/>
                <a:ea typeface="Times New Roman" panose="02020503050405090304"/>
                <a:cs typeface="Times New Roman" panose="02020503050405090304"/>
                <a:sym typeface="Times New Roman" panose="02020503050405090304"/>
              </a:rPr>
              <a:t>a</a:t>
            </a:r>
            <a:r>
              <a:rPr lang="en-US" sz="2100">
                <a:solidFill>
                  <a:srgbClr val="000000"/>
                </a:solidFill>
                <a:latin typeface="Times New Roman" panose="02020503050405090304"/>
                <a:ea typeface="Times New Roman" panose="02020503050405090304"/>
                <a:cs typeface="Times New Roman" panose="02020503050405090304"/>
                <a:sym typeface="Times New Roman" panose="02020503050405090304"/>
              </a:rPr>
              <a:t>r v</a:t>
            </a:r>
            <a:r>
              <a:rPr lang="en-US" sz="2100">
                <a:solidFill>
                  <a:srgbClr val="000000"/>
                </a:solidFill>
                <a:latin typeface="Times New Roman" panose="02020503050405090304"/>
                <a:ea typeface="Times New Roman" panose="02020503050405090304"/>
                <a:cs typeface="Times New Roman" panose="02020503050405090304"/>
                <a:sym typeface="Times New Roman" panose="02020503050405090304"/>
              </a:rPr>
              <a:t>e</a:t>
            </a:r>
            <a:r>
              <a:rPr lang="en-US" sz="2100">
                <a:solidFill>
                  <a:srgbClr val="000000"/>
                </a:solidFill>
                <a:latin typeface="Times New Roman" panose="02020503050405090304"/>
                <a:ea typeface="Times New Roman" panose="02020503050405090304"/>
                <a:cs typeface="Times New Roman" panose="02020503050405090304"/>
                <a:sym typeface="Times New Roman" panose="02020503050405090304"/>
              </a:rPr>
              <a:t>h</a:t>
            </a:r>
            <a:r>
              <a:rPr lang="en-US" sz="2100">
                <a:solidFill>
                  <a:srgbClr val="000000"/>
                </a:solidFill>
                <a:latin typeface="Times New Roman" panose="02020503050405090304"/>
                <a:ea typeface="Times New Roman" panose="02020503050405090304"/>
                <a:cs typeface="Times New Roman" panose="02020503050405090304"/>
                <a:sym typeface="Times New Roman" panose="02020503050405090304"/>
              </a:rPr>
              <a:t>ic</a:t>
            </a:r>
            <a:r>
              <a:rPr lang="en-US" sz="2100">
                <a:solidFill>
                  <a:srgbClr val="000000"/>
                </a:solidFill>
                <a:latin typeface="Times New Roman" panose="02020503050405090304"/>
                <a:ea typeface="Times New Roman" panose="02020503050405090304"/>
                <a:cs typeface="Times New Roman" panose="02020503050405090304"/>
                <a:sym typeface="Times New Roman" panose="02020503050405090304"/>
              </a:rPr>
              <a:t>le</a:t>
            </a:r>
            <a:r>
              <a:rPr lang="en-US" sz="2100">
                <a:solidFill>
                  <a:srgbClr val="000000"/>
                </a:solidFill>
                <a:latin typeface="Times New Roman" panose="02020503050405090304"/>
                <a:ea typeface="Times New Roman" panose="02020503050405090304"/>
                <a:cs typeface="Times New Roman" panose="02020503050405090304"/>
                <a:sym typeface="Times New Roman" panose="02020503050405090304"/>
              </a:rPr>
              <a:t> </a:t>
            </a:r>
            <a:r>
              <a:rPr lang="en-US" sz="2100">
                <a:solidFill>
                  <a:srgbClr val="000000"/>
                </a:solidFill>
                <a:latin typeface="Times New Roman" panose="02020503050405090304"/>
                <a:ea typeface="Times New Roman" panose="02020503050405090304"/>
                <a:cs typeface="Times New Roman" panose="02020503050405090304"/>
                <a:sym typeface="Times New Roman" panose="02020503050405090304"/>
              </a:rPr>
              <a:t>equipm</a:t>
            </a:r>
            <a:r>
              <a:rPr lang="en-US" sz="2100">
                <a:solidFill>
                  <a:srgbClr val="000000"/>
                </a:solidFill>
                <a:latin typeface="Times New Roman" panose="02020503050405090304"/>
                <a:ea typeface="Times New Roman" panose="02020503050405090304"/>
                <a:cs typeface="Times New Roman" panose="02020503050405090304"/>
                <a:sym typeface="Times New Roman" panose="02020503050405090304"/>
              </a:rPr>
              <a:t>e</a:t>
            </a:r>
            <a:r>
              <a:rPr lang="en-US" sz="2100">
                <a:solidFill>
                  <a:srgbClr val="000000"/>
                </a:solidFill>
                <a:latin typeface="Times New Roman" panose="02020503050405090304"/>
                <a:ea typeface="Times New Roman" panose="02020503050405090304"/>
                <a:cs typeface="Times New Roman" panose="02020503050405090304"/>
                <a:sym typeface="Times New Roman" panose="02020503050405090304"/>
              </a:rPr>
              <a:t>n</a:t>
            </a:r>
            <a:r>
              <a:rPr lang="en-US" sz="2100">
                <a:solidFill>
                  <a:srgbClr val="000000"/>
                </a:solidFill>
                <a:latin typeface="Times New Roman" panose="02020503050405090304"/>
                <a:ea typeface="Times New Roman" panose="02020503050405090304"/>
                <a:cs typeface="Times New Roman" panose="02020503050405090304"/>
                <a:sym typeface="Times New Roman" panose="02020503050405090304"/>
              </a:rPr>
              <a:t>t</a:t>
            </a:r>
            <a:r>
              <a:rPr lang="en-US" sz="2100">
                <a:solidFill>
                  <a:srgbClr val="000000"/>
                </a:solidFill>
                <a:latin typeface="Times New Roman" panose="02020503050405090304"/>
                <a:ea typeface="Times New Roman" panose="02020503050405090304"/>
                <a:cs typeface="Times New Roman" panose="02020503050405090304"/>
                <a:sym typeface="Times New Roman" panose="02020503050405090304"/>
              </a:rPr>
              <a:t> </a:t>
            </a:r>
            <a:r>
              <a:rPr lang="en-US" sz="2100">
                <a:solidFill>
                  <a:srgbClr val="000000"/>
                </a:solidFill>
                <a:latin typeface="Times New Roman" panose="02020503050405090304"/>
                <a:ea typeface="Times New Roman" panose="02020503050405090304"/>
                <a:cs typeface="Times New Roman" panose="02020503050405090304"/>
                <a:sym typeface="Times New Roman" panose="02020503050405090304"/>
              </a:rPr>
              <a:t>in</a:t>
            </a:r>
            <a:r>
              <a:rPr lang="en-US" sz="2100">
                <a:solidFill>
                  <a:srgbClr val="000000"/>
                </a:solidFill>
                <a:latin typeface="Times New Roman" panose="02020503050405090304"/>
                <a:ea typeface="Times New Roman" panose="02020503050405090304"/>
                <a:cs typeface="Times New Roman" panose="02020503050405090304"/>
                <a:sym typeface="Times New Roman" panose="02020503050405090304"/>
              </a:rPr>
              <a:t>f</a:t>
            </a:r>
            <a:r>
              <a:rPr lang="en-US" sz="2100">
                <a:solidFill>
                  <a:srgbClr val="000000"/>
                </a:solidFill>
                <a:latin typeface="Times New Roman" panose="02020503050405090304"/>
                <a:ea typeface="Times New Roman" panose="02020503050405090304"/>
                <a:cs typeface="Times New Roman" panose="02020503050405090304"/>
                <a:sym typeface="Times New Roman" panose="02020503050405090304"/>
              </a:rPr>
              <a:t>o</a:t>
            </a:r>
            <a:r>
              <a:rPr lang="en-US" sz="2100">
                <a:solidFill>
                  <a:srgbClr val="000000"/>
                </a:solidFill>
                <a:latin typeface="Times New Roman" panose="02020503050405090304"/>
                <a:ea typeface="Times New Roman" panose="02020503050405090304"/>
                <a:cs typeface="Times New Roman" panose="02020503050405090304"/>
                <a:sym typeface="Times New Roman" panose="02020503050405090304"/>
              </a:rPr>
              <a:t>rm</a:t>
            </a:r>
            <a:r>
              <a:rPr lang="en-US" sz="2100">
                <a:solidFill>
                  <a:srgbClr val="000000"/>
                </a:solidFill>
                <a:latin typeface="Times New Roman" panose="02020503050405090304"/>
                <a:ea typeface="Times New Roman" panose="02020503050405090304"/>
                <a:cs typeface="Times New Roman" panose="02020503050405090304"/>
                <a:sym typeface="Times New Roman" panose="02020503050405090304"/>
              </a:rPr>
              <a:t>at</a:t>
            </a:r>
            <a:r>
              <a:rPr lang="en-US" sz="2100">
                <a:solidFill>
                  <a:srgbClr val="000000"/>
                </a:solidFill>
                <a:latin typeface="Times New Roman" panose="02020503050405090304"/>
                <a:ea typeface="Times New Roman" panose="02020503050405090304"/>
                <a:cs typeface="Times New Roman" panose="02020503050405090304"/>
                <a:sym typeface="Times New Roman" panose="02020503050405090304"/>
              </a:rPr>
              <a:t>ion.</a:t>
            </a:r>
            <a:r>
              <a:rPr lang="en-US" sz="2100">
                <a:solidFill>
                  <a:srgbClr val="000000"/>
                </a:solidFill>
                <a:latin typeface="Times New Roman" panose="02020503050405090304"/>
                <a:ea typeface="Times New Roman" panose="02020503050405090304"/>
                <a:cs typeface="Times New Roman" panose="02020503050405090304"/>
                <a:sym typeface="Times New Roman" panose="02020503050405090304"/>
              </a:rPr>
              <a:t> </a:t>
            </a:r>
            <a:r>
              <a:rPr lang="en-US" sz="2100" i="1">
                <a:solidFill>
                  <a:srgbClr val="000000"/>
                </a:solidFill>
                <a:latin typeface="Times New Roman Italics"/>
                <a:ea typeface="Times New Roman Italics"/>
                <a:cs typeface="Times New Roman Italics"/>
                <a:sym typeface="Times New Roman Italics"/>
              </a:rPr>
              <a:t>Exp</a:t>
            </a:r>
            <a:r>
              <a:rPr lang="en-US" sz="2100" i="1">
                <a:solidFill>
                  <a:srgbClr val="000000"/>
                </a:solidFill>
                <a:latin typeface="Times New Roman Italics"/>
                <a:ea typeface="Times New Roman Italics"/>
                <a:cs typeface="Times New Roman Italics"/>
                <a:sym typeface="Times New Roman Italics"/>
              </a:rPr>
              <a:t>e</a:t>
            </a:r>
            <a:r>
              <a:rPr lang="en-US" sz="2100" i="1">
                <a:solidFill>
                  <a:srgbClr val="000000"/>
                </a:solidFill>
                <a:latin typeface="Times New Roman Italics"/>
                <a:ea typeface="Times New Roman Italics"/>
                <a:cs typeface="Times New Roman Italics"/>
                <a:sym typeface="Times New Roman Italics"/>
              </a:rPr>
              <a:t>rt Sys</a:t>
            </a:r>
            <a:r>
              <a:rPr lang="en-US" sz="2100" i="1">
                <a:solidFill>
                  <a:srgbClr val="000000"/>
                </a:solidFill>
                <a:latin typeface="Times New Roman Italics"/>
                <a:ea typeface="Times New Roman Italics"/>
                <a:cs typeface="Times New Roman Italics"/>
                <a:sym typeface="Times New Roman Italics"/>
              </a:rPr>
              <a:t>te</a:t>
            </a:r>
            <a:r>
              <a:rPr lang="en-US" sz="2100" i="1">
                <a:solidFill>
                  <a:srgbClr val="000000"/>
                </a:solidFill>
                <a:latin typeface="Times New Roman Italics"/>
                <a:ea typeface="Times New Roman Italics"/>
                <a:cs typeface="Times New Roman Italics"/>
                <a:sym typeface="Times New Roman Italics"/>
              </a:rPr>
              <a:t>ms with Appli</a:t>
            </a:r>
            <a:r>
              <a:rPr lang="en-US" sz="2100" i="1">
                <a:solidFill>
                  <a:srgbClr val="000000"/>
                </a:solidFill>
                <a:latin typeface="Times New Roman Italics"/>
                <a:ea typeface="Times New Roman Italics"/>
                <a:cs typeface="Times New Roman Italics"/>
                <a:sym typeface="Times New Roman Italics"/>
              </a:rPr>
              <a:t>c</a:t>
            </a:r>
            <a:r>
              <a:rPr lang="en-US" sz="2100" i="1">
                <a:solidFill>
                  <a:srgbClr val="000000"/>
                </a:solidFill>
                <a:latin typeface="Times New Roman Italics"/>
                <a:ea typeface="Times New Roman Italics"/>
                <a:cs typeface="Times New Roman Italics"/>
                <a:sym typeface="Times New Roman Italics"/>
              </a:rPr>
              <a:t>a</a:t>
            </a:r>
            <a:r>
              <a:rPr lang="en-US" sz="2100" i="1">
                <a:solidFill>
                  <a:srgbClr val="000000"/>
                </a:solidFill>
                <a:latin typeface="Times New Roman Italics"/>
                <a:ea typeface="Times New Roman Italics"/>
                <a:cs typeface="Times New Roman Italics"/>
                <a:sym typeface="Times New Roman Italics"/>
              </a:rPr>
              <a:t>tion</a:t>
            </a:r>
            <a:r>
              <a:rPr lang="en-US" sz="2100" i="1">
                <a:solidFill>
                  <a:srgbClr val="000000"/>
                </a:solidFill>
                <a:latin typeface="Times New Roman Italics"/>
                <a:ea typeface="Times New Roman Italics"/>
                <a:cs typeface="Times New Roman Italics"/>
                <a:sym typeface="Times New Roman Italics"/>
              </a:rPr>
              <a:t>s,</a:t>
            </a:r>
            <a:r>
              <a:rPr lang="en-US" sz="2100" i="1">
                <a:solidFill>
                  <a:srgbClr val="000000"/>
                </a:solidFill>
                <a:latin typeface="Times New Roman Italics"/>
                <a:ea typeface="Times New Roman Italics"/>
                <a:cs typeface="Times New Roman Italics"/>
                <a:sym typeface="Times New Roman Italics"/>
              </a:rPr>
              <a:t> </a:t>
            </a:r>
            <a:r>
              <a:rPr lang="en-US" sz="2100" i="1">
                <a:solidFill>
                  <a:srgbClr val="000000"/>
                </a:solidFill>
                <a:latin typeface="Times New Roman Italics"/>
                <a:ea typeface="Times New Roman Italics"/>
                <a:cs typeface="Times New Roman Italics"/>
                <a:sym typeface="Times New Roman Italics"/>
              </a:rPr>
              <a:t>263,</a:t>
            </a:r>
            <a:r>
              <a:rPr lang="en-US" sz="2100">
                <a:solidFill>
                  <a:srgbClr val="000000"/>
                </a:solidFill>
                <a:latin typeface="Times New Roman" panose="02020503050405090304"/>
                <a:ea typeface="Times New Roman" panose="02020503050405090304"/>
                <a:cs typeface="Times New Roman" panose="02020503050405090304"/>
                <a:sym typeface="Times New Roman" panose="02020503050405090304"/>
              </a:rPr>
              <a:t> 125640.</a:t>
            </a:r>
            <a:r>
              <a:rPr lang="en-US" sz="2100">
                <a:solidFill>
                  <a:srgbClr val="000000"/>
                </a:solidFill>
                <a:latin typeface="Times New Roman" panose="02020503050405090304"/>
                <a:ea typeface="Times New Roman" panose="02020503050405090304"/>
                <a:cs typeface="Times New Roman" panose="02020503050405090304"/>
                <a:sym typeface="Times New Roman" panose="02020503050405090304"/>
              </a:rPr>
              <a:t> </a:t>
            </a:r>
            <a:endParaRPr lang="en-US" sz="2100">
              <a:solidFill>
                <a:srgbClr val="000000"/>
              </a:solidFill>
              <a:latin typeface="Times New Roman" panose="02020503050405090304"/>
              <a:ea typeface="Times New Roman" panose="02020503050405090304"/>
              <a:cs typeface="Times New Roman" panose="02020503050405090304"/>
              <a:sym typeface="Times New Roman" panose="02020503050405090304"/>
            </a:endParaRPr>
          </a:p>
          <a:p>
            <a:pPr algn="l">
              <a:lnSpc>
                <a:spcPts val="1815"/>
              </a:lnSpc>
            </a:pPr>
          </a:p>
          <a:p>
            <a:pPr algn="l">
              <a:lnSpc>
                <a:spcPts val="1815"/>
              </a:lnSpc>
            </a:pPr>
            <a:r>
              <a:rPr lang="en-US" sz="2100">
                <a:solidFill>
                  <a:srgbClr val="000000"/>
                </a:solidFill>
                <a:latin typeface="Times New Roman" panose="02020503050405090304"/>
                <a:ea typeface="Times New Roman" panose="02020503050405090304"/>
                <a:cs typeface="Times New Roman" panose="02020503050405090304"/>
                <a:sym typeface="Times New Roman" panose="02020503050405090304"/>
              </a:rPr>
              <a:t>[4] Mirascı, S., &amp;</a:t>
            </a:r>
            <a:r>
              <a:rPr lang="en-US" sz="2100">
                <a:solidFill>
                  <a:srgbClr val="000000"/>
                </a:solidFill>
                <a:latin typeface="Times New Roman" panose="02020503050405090304"/>
                <a:ea typeface="Times New Roman" panose="02020503050405090304"/>
                <a:cs typeface="Times New Roman" panose="02020503050405090304"/>
                <a:sym typeface="Times New Roman" panose="02020503050405090304"/>
              </a:rPr>
              <a:t> A</a:t>
            </a:r>
            <a:r>
              <a:rPr lang="en-US" sz="2100">
                <a:solidFill>
                  <a:srgbClr val="000000"/>
                </a:solidFill>
                <a:latin typeface="Times New Roman" panose="02020503050405090304"/>
                <a:ea typeface="Times New Roman" panose="02020503050405090304"/>
                <a:cs typeface="Times New Roman" panose="02020503050405090304"/>
                <a:sym typeface="Times New Roman" panose="02020503050405090304"/>
              </a:rPr>
              <a:t>ksoy,</a:t>
            </a:r>
            <a:r>
              <a:rPr lang="en-US" sz="2100">
                <a:solidFill>
                  <a:srgbClr val="000000"/>
                </a:solidFill>
                <a:latin typeface="Times New Roman" panose="02020503050405090304"/>
                <a:ea typeface="Times New Roman" panose="02020503050405090304"/>
                <a:cs typeface="Times New Roman" panose="02020503050405090304"/>
                <a:sym typeface="Times New Roman" panose="02020503050405090304"/>
              </a:rPr>
              <a:t> </a:t>
            </a:r>
            <a:r>
              <a:rPr lang="en-US" sz="2100">
                <a:solidFill>
                  <a:srgbClr val="000000"/>
                </a:solidFill>
                <a:latin typeface="Times New Roman" panose="02020503050405090304"/>
                <a:ea typeface="Times New Roman" panose="02020503050405090304"/>
                <a:cs typeface="Times New Roman" panose="02020503050405090304"/>
                <a:sym typeface="Times New Roman" panose="02020503050405090304"/>
              </a:rPr>
              <a:t>A. (2025). Da</a:t>
            </a:r>
            <a:r>
              <a:rPr lang="en-US" sz="2100">
                <a:solidFill>
                  <a:srgbClr val="000000"/>
                </a:solidFill>
                <a:latin typeface="Times New Roman" panose="02020503050405090304"/>
                <a:ea typeface="Times New Roman" panose="02020503050405090304"/>
                <a:cs typeface="Times New Roman" panose="02020503050405090304"/>
                <a:sym typeface="Times New Roman" panose="02020503050405090304"/>
              </a:rPr>
              <a:t>ta</a:t>
            </a:r>
            <a:r>
              <a:rPr lang="en-US" sz="2100">
                <a:solidFill>
                  <a:srgbClr val="000000"/>
                </a:solidFill>
                <a:latin typeface="Times New Roman" panose="02020503050405090304"/>
                <a:ea typeface="Times New Roman" panose="02020503050405090304"/>
                <a:cs typeface="Times New Roman" panose="02020503050405090304"/>
                <a:sym typeface="Times New Roman" panose="02020503050405090304"/>
              </a:rPr>
              <a:t>-d</a:t>
            </a:r>
            <a:r>
              <a:rPr lang="en-US" sz="2100">
                <a:solidFill>
                  <a:srgbClr val="000000"/>
                </a:solidFill>
                <a:latin typeface="Times New Roman" panose="02020503050405090304"/>
                <a:ea typeface="Times New Roman" panose="02020503050405090304"/>
                <a:cs typeface="Times New Roman" panose="02020503050405090304"/>
                <a:sym typeface="Times New Roman" panose="02020503050405090304"/>
              </a:rPr>
              <a:t>r</a:t>
            </a:r>
            <a:r>
              <a:rPr lang="en-US" sz="2100">
                <a:solidFill>
                  <a:srgbClr val="000000"/>
                </a:solidFill>
                <a:latin typeface="Times New Roman" panose="02020503050405090304"/>
                <a:ea typeface="Times New Roman" panose="02020503050405090304"/>
                <a:cs typeface="Times New Roman" panose="02020503050405090304"/>
                <a:sym typeface="Times New Roman" panose="02020503050405090304"/>
              </a:rPr>
              <a:t>iv</a:t>
            </a:r>
            <a:r>
              <a:rPr lang="en-US" sz="2100">
                <a:solidFill>
                  <a:srgbClr val="000000"/>
                </a:solidFill>
                <a:latin typeface="Times New Roman" panose="02020503050405090304"/>
                <a:ea typeface="Times New Roman" panose="02020503050405090304"/>
                <a:cs typeface="Times New Roman" panose="02020503050405090304"/>
                <a:sym typeface="Times New Roman" panose="02020503050405090304"/>
              </a:rPr>
              <a:t>en p</a:t>
            </a:r>
            <a:r>
              <a:rPr lang="en-US" sz="2100">
                <a:solidFill>
                  <a:srgbClr val="000000"/>
                </a:solidFill>
                <a:latin typeface="Times New Roman" panose="02020503050405090304"/>
                <a:ea typeface="Times New Roman" panose="02020503050405090304"/>
                <a:cs typeface="Times New Roman" panose="02020503050405090304"/>
                <a:sym typeface="Times New Roman" panose="02020503050405090304"/>
              </a:rPr>
              <a:t>u</a:t>
            </a:r>
            <a:r>
              <a:rPr lang="en-US" sz="2100">
                <a:solidFill>
                  <a:srgbClr val="000000"/>
                </a:solidFill>
                <a:latin typeface="Times New Roman" panose="02020503050405090304"/>
                <a:ea typeface="Times New Roman" panose="02020503050405090304"/>
                <a:cs typeface="Times New Roman" panose="02020503050405090304"/>
                <a:sym typeface="Times New Roman" panose="02020503050405090304"/>
              </a:rPr>
              <a:t>rch</a:t>
            </a:r>
            <a:r>
              <a:rPr lang="en-US" sz="2100">
                <a:solidFill>
                  <a:srgbClr val="000000"/>
                </a:solidFill>
                <a:latin typeface="Times New Roman" panose="02020503050405090304"/>
                <a:ea typeface="Times New Roman" panose="02020503050405090304"/>
                <a:cs typeface="Times New Roman" panose="02020503050405090304"/>
                <a:sym typeface="Times New Roman" panose="02020503050405090304"/>
              </a:rPr>
              <a:t>a</a:t>
            </a:r>
            <a:r>
              <a:rPr lang="en-US" sz="2100">
                <a:solidFill>
                  <a:srgbClr val="000000"/>
                </a:solidFill>
                <a:latin typeface="Times New Roman" panose="02020503050405090304"/>
                <a:ea typeface="Times New Roman" panose="02020503050405090304"/>
                <a:cs typeface="Times New Roman" panose="02020503050405090304"/>
                <a:sym typeface="Times New Roman" panose="02020503050405090304"/>
              </a:rPr>
              <a:t>sing st</a:t>
            </a:r>
            <a:r>
              <a:rPr lang="en-US" sz="2100">
                <a:solidFill>
                  <a:srgbClr val="000000"/>
                </a:solidFill>
                <a:latin typeface="Times New Roman" panose="02020503050405090304"/>
                <a:ea typeface="Times New Roman" panose="02020503050405090304"/>
                <a:cs typeface="Times New Roman" panose="02020503050405090304"/>
                <a:sym typeface="Times New Roman" panose="02020503050405090304"/>
              </a:rPr>
              <a:t>r</a:t>
            </a:r>
            <a:r>
              <a:rPr lang="en-US" sz="2100">
                <a:solidFill>
                  <a:srgbClr val="000000"/>
                </a:solidFill>
                <a:latin typeface="Times New Roman" panose="02020503050405090304"/>
                <a:ea typeface="Times New Roman" panose="02020503050405090304"/>
                <a:cs typeface="Times New Roman" panose="02020503050405090304"/>
                <a:sym typeface="Times New Roman" panose="02020503050405090304"/>
              </a:rPr>
              <a:t>a</a:t>
            </a:r>
            <a:r>
              <a:rPr lang="en-US" sz="2100">
                <a:solidFill>
                  <a:srgbClr val="000000"/>
                </a:solidFill>
                <a:latin typeface="Times New Roman" panose="02020503050405090304"/>
                <a:ea typeface="Times New Roman" panose="02020503050405090304"/>
                <a:cs typeface="Times New Roman" panose="02020503050405090304"/>
                <a:sym typeface="Times New Roman" panose="02020503050405090304"/>
              </a:rPr>
              <a:t>tegi</a:t>
            </a:r>
            <a:r>
              <a:rPr lang="en-US" sz="2100">
                <a:solidFill>
                  <a:srgbClr val="000000"/>
                </a:solidFill>
                <a:latin typeface="Times New Roman" panose="02020503050405090304"/>
                <a:ea typeface="Times New Roman" panose="02020503050405090304"/>
                <a:cs typeface="Times New Roman" panose="02020503050405090304"/>
                <a:sym typeface="Times New Roman" panose="02020503050405090304"/>
              </a:rPr>
              <a:t>es</a:t>
            </a:r>
            <a:r>
              <a:rPr lang="en-US" sz="2100">
                <a:solidFill>
                  <a:srgbClr val="000000"/>
                </a:solidFill>
                <a:latin typeface="Times New Roman" panose="02020503050405090304"/>
                <a:ea typeface="Times New Roman" panose="02020503050405090304"/>
                <a:cs typeface="Times New Roman" panose="02020503050405090304"/>
                <a:sym typeface="Times New Roman" panose="02020503050405090304"/>
              </a:rPr>
              <a:t>:</a:t>
            </a:r>
            <a:r>
              <a:rPr lang="en-US" sz="2100">
                <a:solidFill>
                  <a:srgbClr val="000000"/>
                </a:solidFill>
                <a:latin typeface="Times New Roman" panose="02020503050405090304"/>
                <a:ea typeface="Times New Roman" panose="02020503050405090304"/>
                <a:cs typeface="Times New Roman" panose="02020503050405090304"/>
                <a:sym typeface="Times New Roman" panose="02020503050405090304"/>
              </a:rPr>
              <a:t> </a:t>
            </a:r>
            <a:r>
              <a:rPr lang="en-US" sz="2100">
                <a:solidFill>
                  <a:srgbClr val="000000"/>
                </a:solidFill>
                <a:latin typeface="Times New Roman" panose="02020503050405090304"/>
                <a:ea typeface="Times New Roman" panose="02020503050405090304"/>
                <a:cs typeface="Times New Roman" panose="02020503050405090304"/>
                <a:sym typeface="Times New Roman" panose="02020503050405090304"/>
              </a:rPr>
              <a:t>P</a:t>
            </a:r>
            <a:r>
              <a:rPr lang="en-US" sz="2100">
                <a:solidFill>
                  <a:srgbClr val="000000"/>
                </a:solidFill>
                <a:latin typeface="Times New Roman" panose="02020503050405090304"/>
                <a:ea typeface="Times New Roman" panose="02020503050405090304"/>
                <a:cs typeface="Times New Roman" panose="02020503050405090304"/>
                <a:sym typeface="Times New Roman" panose="02020503050405090304"/>
              </a:rPr>
              <a:t>r</a:t>
            </a:r>
            <a:r>
              <a:rPr lang="en-US" sz="2100">
                <a:solidFill>
                  <a:srgbClr val="000000"/>
                </a:solidFill>
                <a:latin typeface="Times New Roman" panose="02020503050405090304"/>
                <a:ea typeface="Times New Roman" panose="02020503050405090304"/>
                <a:cs typeface="Times New Roman" panose="02020503050405090304"/>
                <a:sym typeface="Times New Roman" panose="02020503050405090304"/>
              </a:rPr>
              <a:t>ic</a:t>
            </a:r>
            <a:r>
              <a:rPr lang="en-US" sz="2100">
                <a:solidFill>
                  <a:srgbClr val="000000"/>
                </a:solidFill>
                <a:latin typeface="Times New Roman" panose="02020503050405090304"/>
                <a:ea typeface="Times New Roman" panose="02020503050405090304"/>
                <a:cs typeface="Times New Roman" panose="02020503050405090304"/>
                <a:sym typeface="Times New Roman" panose="02020503050405090304"/>
              </a:rPr>
              <a:t>e p</a:t>
            </a:r>
            <a:r>
              <a:rPr lang="en-US" sz="2100">
                <a:solidFill>
                  <a:srgbClr val="000000"/>
                </a:solidFill>
                <a:latin typeface="Times New Roman" panose="02020503050405090304"/>
                <a:ea typeface="Times New Roman" panose="02020503050405090304"/>
                <a:cs typeface="Times New Roman" panose="02020503050405090304"/>
                <a:sym typeface="Times New Roman" panose="02020503050405090304"/>
              </a:rPr>
              <a:t>red</a:t>
            </a:r>
            <a:r>
              <a:rPr lang="en-US" sz="2100">
                <a:solidFill>
                  <a:srgbClr val="000000"/>
                </a:solidFill>
                <a:latin typeface="Times New Roman" panose="02020503050405090304"/>
                <a:ea typeface="Times New Roman" panose="02020503050405090304"/>
                <a:cs typeface="Times New Roman" panose="02020503050405090304"/>
                <a:sym typeface="Times New Roman" panose="02020503050405090304"/>
              </a:rPr>
              <a:t>i</a:t>
            </a:r>
            <a:r>
              <a:rPr lang="en-US" sz="2100">
                <a:solidFill>
                  <a:srgbClr val="000000"/>
                </a:solidFill>
                <a:latin typeface="Times New Roman" panose="02020503050405090304"/>
                <a:ea typeface="Times New Roman" panose="02020503050405090304"/>
                <a:cs typeface="Times New Roman" panose="02020503050405090304"/>
                <a:sym typeface="Times New Roman" panose="02020503050405090304"/>
              </a:rPr>
              <a:t>c</a:t>
            </a:r>
            <a:r>
              <a:rPr lang="en-US" sz="2100">
                <a:solidFill>
                  <a:srgbClr val="000000"/>
                </a:solidFill>
                <a:latin typeface="Times New Roman" panose="02020503050405090304"/>
                <a:ea typeface="Times New Roman" panose="02020503050405090304"/>
                <a:cs typeface="Times New Roman" panose="02020503050405090304"/>
                <a:sym typeface="Times New Roman" panose="02020503050405090304"/>
              </a:rPr>
              <a:t>tion </a:t>
            </a:r>
            <a:r>
              <a:rPr lang="en-US" sz="2100">
                <a:solidFill>
                  <a:srgbClr val="000000"/>
                </a:solidFill>
                <a:latin typeface="Times New Roman" panose="02020503050405090304"/>
                <a:ea typeface="Times New Roman" panose="02020503050405090304"/>
                <a:cs typeface="Times New Roman" panose="02020503050405090304"/>
                <a:sym typeface="Times New Roman" panose="02020503050405090304"/>
              </a:rPr>
              <a:t>models </a:t>
            </a:r>
            <a:r>
              <a:rPr lang="en-US" sz="2100">
                <a:solidFill>
                  <a:srgbClr val="000000"/>
                </a:solidFill>
                <a:latin typeface="Times New Roman" panose="02020503050405090304"/>
                <a:ea typeface="Times New Roman" panose="02020503050405090304"/>
                <a:cs typeface="Times New Roman" panose="02020503050405090304"/>
                <a:sym typeface="Times New Roman" panose="02020503050405090304"/>
              </a:rPr>
              <a:t>and </a:t>
            </a:r>
            <a:r>
              <a:rPr lang="en-US" sz="2100">
                <a:solidFill>
                  <a:srgbClr val="000000"/>
                </a:solidFill>
                <a:latin typeface="Times New Roman" panose="02020503050405090304"/>
                <a:ea typeface="Times New Roman" panose="02020503050405090304"/>
                <a:cs typeface="Times New Roman" panose="02020503050405090304"/>
                <a:sym typeface="Times New Roman" panose="02020503050405090304"/>
              </a:rPr>
              <a:t>str</a:t>
            </a:r>
            <a:r>
              <a:rPr lang="en-US" sz="2100">
                <a:solidFill>
                  <a:srgbClr val="000000"/>
                </a:solidFill>
                <a:latin typeface="Times New Roman" panose="02020503050405090304"/>
                <a:ea typeface="Times New Roman" panose="02020503050405090304"/>
                <a:cs typeface="Times New Roman" panose="02020503050405090304"/>
                <a:sym typeface="Times New Roman" panose="02020503050405090304"/>
              </a:rPr>
              <a:t>at</a:t>
            </a:r>
            <a:r>
              <a:rPr lang="en-US" sz="2100">
                <a:solidFill>
                  <a:srgbClr val="000000"/>
                </a:solidFill>
                <a:latin typeface="Times New Roman" panose="02020503050405090304"/>
                <a:ea typeface="Times New Roman" panose="02020503050405090304"/>
                <a:cs typeface="Times New Roman" panose="02020503050405090304"/>
                <a:sym typeface="Times New Roman" panose="02020503050405090304"/>
              </a:rPr>
              <a:t>egy d</a:t>
            </a:r>
            <a:r>
              <a:rPr lang="en-US" sz="2100">
                <a:solidFill>
                  <a:srgbClr val="000000"/>
                </a:solidFill>
                <a:latin typeface="Times New Roman" panose="02020503050405090304"/>
                <a:ea typeface="Times New Roman" panose="02020503050405090304"/>
                <a:cs typeface="Times New Roman" panose="02020503050405090304"/>
                <a:sym typeface="Times New Roman" panose="02020503050405090304"/>
              </a:rPr>
              <a:t>e</a:t>
            </a:r>
            <a:r>
              <a:rPr lang="en-US" sz="2100">
                <a:solidFill>
                  <a:srgbClr val="000000"/>
                </a:solidFill>
                <a:latin typeface="Times New Roman" panose="02020503050405090304"/>
                <a:ea typeface="Times New Roman" panose="02020503050405090304"/>
                <a:cs typeface="Times New Roman" panose="02020503050405090304"/>
                <a:sym typeface="Times New Roman" panose="02020503050405090304"/>
              </a:rPr>
              <a:t>v</a:t>
            </a:r>
            <a:r>
              <a:rPr lang="en-US" sz="2100">
                <a:solidFill>
                  <a:srgbClr val="000000"/>
                </a:solidFill>
                <a:latin typeface="Times New Roman" panose="02020503050405090304"/>
                <a:ea typeface="Times New Roman" panose="02020503050405090304"/>
                <a:cs typeface="Times New Roman" panose="02020503050405090304"/>
                <a:sym typeface="Times New Roman" panose="02020503050405090304"/>
              </a:rPr>
              <a:t>e</a:t>
            </a:r>
            <a:r>
              <a:rPr lang="en-US" sz="2100">
                <a:solidFill>
                  <a:srgbClr val="000000"/>
                </a:solidFill>
                <a:latin typeface="Times New Roman" panose="02020503050405090304"/>
                <a:ea typeface="Times New Roman" panose="02020503050405090304"/>
                <a:cs typeface="Times New Roman" panose="02020503050405090304"/>
                <a:sym typeface="Times New Roman" panose="02020503050405090304"/>
              </a:rPr>
              <a:t>lopmen</a:t>
            </a:r>
            <a:r>
              <a:rPr lang="en-US" sz="2100">
                <a:solidFill>
                  <a:srgbClr val="000000"/>
                </a:solidFill>
                <a:latin typeface="Times New Roman" panose="02020503050405090304"/>
                <a:ea typeface="Times New Roman" panose="02020503050405090304"/>
                <a:cs typeface="Times New Roman" panose="02020503050405090304"/>
                <a:sym typeface="Times New Roman" panose="02020503050405090304"/>
              </a:rPr>
              <a:t>t</a:t>
            </a:r>
            <a:r>
              <a:rPr lang="en-US" sz="2100">
                <a:solidFill>
                  <a:srgbClr val="000000"/>
                </a:solidFill>
                <a:latin typeface="Times New Roman" panose="02020503050405090304"/>
                <a:ea typeface="Times New Roman" panose="02020503050405090304"/>
                <a:cs typeface="Times New Roman" panose="02020503050405090304"/>
                <a:sym typeface="Times New Roman" panose="02020503050405090304"/>
              </a:rPr>
              <a:t>.</a:t>
            </a:r>
            <a:r>
              <a:rPr lang="en-US" sz="2100">
                <a:solidFill>
                  <a:srgbClr val="000000"/>
                </a:solidFill>
                <a:latin typeface="Times New Roman" panose="02020503050405090304"/>
                <a:ea typeface="Times New Roman" panose="02020503050405090304"/>
                <a:cs typeface="Times New Roman" panose="02020503050405090304"/>
                <a:sym typeface="Times New Roman" panose="02020503050405090304"/>
              </a:rPr>
              <a:t> </a:t>
            </a:r>
            <a:r>
              <a:rPr lang="en-US" sz="2100" i="1">
                <a:solidFill>
                  <a:srgbClr val="000000"/>
                </a:solidFill>
                <a:latin typeface="Times New Roman Italics"/>
                <a:ea typeface="Times New Roman Italics"/>
                <a:cs typeface="Times New Roman Italics"/>
                <a:sym typeface="Times New Roman Italics"/>
              </a:rPr>
              <a:t>E</a:t>
            </a:r>
            <a:r>
              <a:rPr lang="en-US" sz="2100" i="1">
                <a:solidFill>
                  <a:srgbClr val="000000"/>
                </a:solidFill>
                <a:latin typeface="Times New Roman Italics"/>
                <a:ea typeface="Times New Roman Italics"/>
                <a:cs typeface="Times New Roman Italics"/>
                <a:sym typeface="Times New Roman Italics"/>
              </a:rPr>
              <a:t>xp</a:t>
            </a:r>
            <a:r>
              <a:rPr lang="en-US" sz="2100" i="1">
                <a:solidFill>
                  <a:srgbClr val="000000"/>
                </a:solidFill>
                <a:latin typeface="Times New Roman Italics"/>
                <a:ea typeface="Times New Roman Italics"/>
                <a:cs typeface="Times New Roman Italics"/>
                <a:sym typeface="Times New Roman Italics"/>
              </a:rPr>
              <a:t>e</a:t>
            </a:r>
            <a:r>
              <a:rPr lang="en-US" sz="2100" i="1">
                <a:solidFill>
                  <a:srgbClr val="000000"/>
                </a:solidFill>
                <a:latin typeface="Times New Roman Italics"/>
                <a:ea typeface="Times New Roman Italics"/>
                <a:cs typeface="Times New Roman Italics"/>
                <a:sym typeface="Times New Roman Italics"/>
              </a:rPr>
              <a:t>rt Sy</a:t>
            </a:r>
            <a:r>
              <a:rPr lang="en-US" sz="2100" i="1">
                <a:solidFill>
                  <a:srgbClr val="000000"/>
                </a:solidFill>
                <a:latin typeface="Times New Roman Italics"/>
                <a:ea typeface="Times New Roman Italics"/>
                <a:cs typeface="Times New Roman Italics"/>
                <a:sym typeface="Times New Roman Italics"/>
              </a:rPr>
              <a:t>s</a:t>
            </a:r>
            <a:r>
              <a:rPr lang="en-US" sz="2100" i="1">
                <a:solidFill>
                  <a:srgbClr val="000000"/>
                </a:solidFill>
                <a:latin typeface="Times New Roman Italics"/>
                <a:ea typeface="Times New Roman Italics"/>
                <a:cs typeface="Times New Roman Italics"/>
                <a:sym typeface="Times New Roman Italics"/>
              </a:rPr>
              <a:t>t</a:t>
            </a:r>
            <a:r>
              <a:rPr lang="en-US" sz="2100" i="1">
                <a:solidFill>
                  <a:srgbClr val="000000"/>
                </a:solidFill>
                <a:latin typeface="Times New Roman Italics"/>
                <a:ea typeface="Times New Roman Italics"/>
                <a:cs typeface="Times New Roman Italics"/>
                <a:sym typeface="Times New Roman Italics"/>
              </a:rPr>
              <a:t>em</a:t>
            </a:r>
            <a:r>
              <a:rPr lang="en-US" sz="2100" i="1">
                <a:solidFill>
                  <a:srgbClr val="000000"/>
                </a:solidFill>
                <a:latin typeface="Times New Roman Italics"/>
                <a:ea typeface="Times New Roman Italics"/>
                <a:cs typeface="Times New Roman Italics"/>
                <a:sym typeface="Times New Roman Italics"/>
              </a:rPr>
              <a:t>s</a:t>
            </a:r>
            <a:r>
              <a:rPr lang="en-US" sz="2100" i="1">
                <a:solidFill>
                  <a:srgbClr val="000000"/>
                </a:solidFill>
                <a:latin typeface="Times New Roman Italics"/>
                <a:ea typeface="Times New Roman Italics"/>
                <a:cs typeface="Times New Roman Italics"/>
                <a:sym typeface="Times New Roman Italics"/>
              </a:rPr>
              <a:t> </a:t>
            </a:r>
            <a:r>
              <a:rPr lang="en-US" sz="2100" i="1">
                <a:solidFill>
                  <a:srgbClr val="000000"/>
                </a:solidFill>
                <a:latin typeface="Times New Roman Italics"/>
                <a:ea typeface="Times New Roman Italics"/>
                <a:cs typeface="Times New Roman Italics"/>
                <a:sym typeface="Times New Roman Italics"/>
              </a:rPr>
              <a:t>with</a:t>
            </a:r>
            <a:r>
              <a:rPr lang="en-US" sz="2100" i="1">
                <a:solidFill>
                  <a:srgbClr val="000000"/>
                </a:solidFill>
                <a:latin typeface="Times New Roman Italics"/>
                <a:ea typeface="Times New Roman Italics"/>
                <a:cs typeface="Times New Roman Italics"/>
                <a:sym typeface="Times New Roman Italics"/>
              </a:rPr>
              <a:t> A</a:t>
            </a:r>
            <a:r>
              <a:rPr lang="en-US" sz="2100" i="1">
                <a:solidFill>
                  <a:srgbClr val="000000"/>
                </a:solidFill>
                <a:latin typeface="Times New Roman Italics"/>
                <a:ea typeface="Times New Roman Italics"/>
                <a:cs typeface="Times New Roman Italics"/>
                <a:sym typeface="Times New Roman Italics"/>
              </a:rPr>
              <a:t>ppli</a:t>
            </a:r>
            <a:r>
              <a:rPr lang="en-US" sz="2100" i="1">
                <a:solidFill>
                  <a:srgbClr val="000000"/>
                </a:solidFill>
                <a:latin typeface="Times New Roman Italics"/>
                <a:ea typeface="Times New Roman Italics"/>
                <a:cs typeface="Times New Roman Italics"/>
                <a:sym typeface="Times New Roman Italics"/>
              </a:rPr>
              <a:t>c</a:t>
            </a:r>
            <a:r>
              <a:rPr lang="en-US" sz="2100" i="1">
                <a:solidFill>
                  <a:srgbClr val="000000"/>
                </a:solidFill>
                <a:latin typeface="Times New Roman Italics"/>
                <a:ea typeface="Times New Roman Italics"/>
                <a:cs typeface="Times New Roman Italics"/>
                <a:sym typeface="Times New Roman Italics"/>
              </a:rPr>
              <a:t>ation</a:t>
            </a:r>
            <a:r>
              <a:rPr lang="en-US" sz="2100" i="1">
                <a:solidFill>
                  <a:srgbClr val="000000"/>
                </a:solidFill>
                <a:latin typeface="Times New Roman Italics"/>
                <a:ea typeface="Times New Roman Italics"/>
                <a:cs typeface="Times New Roman Italics"/>
                <a:sym typeface="Times New Roman Italics"/>
              </a:rPr>
              <a:t>s</a:t>
            </a:r>
            <a:r>
              <a:rPr lang="en-US" sz="2100" i="1">
                <a:solidFill>
                  <a:srgbClr val="000000"/>
                </a:solidFill>
                <a:latin typeface="Times New Roman Italics"/>
                <a:ea typeface="Times New Roman Italics"/>
                <a:cs typeface="Times New Roman Italics"/>
                <a:sym typeface="Times New Roman Italics"/>
              </a:rPr>
              <a:t>, 266,</a:t>
            </a:r>
            <a:r>
              <a:rPr lang="en-US" sz="2100">
                <a:solidFill>
                  <a:srgbClr val="000000"/>
                </a:solidFill>
                <a:latin typeface="Times New Roman" panose="02020503050405090304"/>
                <a:ea typeface="Times New Roman" panose="02020503050405090304"/>
                <a:cs typeface="Times New Roman" panose="02020503050405090304"/>
                <a:sym typeface="Times New Roman" panose="02020503050405090304"/>
              </a:rPr>
              <a:t> 125986.</a:t>
            </a:r>
            <a:r>
              <a:rPr lang="en-US" sz="2100">
                <a:solidFill>
                  <a:srgbClr val="000000"/>
                </a:solidFill>
                <a:latin typeface="Times New Roman" panose="02020503050405090304"/>
                <a:ea typeface="Times New Roman" panose="02020503050405090304"/>
                <a:cs typeface="Times New Roman" panose="02020503050405090304"/>
                <a:sym typeface="Times New Roman" panose="02020503050405090304"/>
              </a:rPr>
              <a:t> </a:t>
            </a:r>
            <a:endParaRPr lang="en-US" sz="2100">
              <a:solidFill>
                <a:srgbClr val="000000"/>
              </a:solidFill>
              <a:latin typeface="Times New Roman" panose="02020503050405090304"/>
              <a:ea typeface="Times New Roman" panose="02020503050405090304"/>
              <a:cs typeface="Times New Roman" panose="02020503050405090304"/>
              <a:sym typeface="Times New Roman" panose="02020503050405090304"/>
            </a:endParaRPr>
          </a:p>
          <a:p>
            <a:pPr algn="l">
              <a:lnSpc>
                <a:spcPts val="1815"/>
              </a:lnSpc>
            </a:pPr>
          </a:p>
          <a:p>
            <a:pPr algn="l">
              <a:lnSpc>
                <a:spcPts val="1815"/>
              </a:lnSpc>
            </a:pPr>
            <a:r>
              <a:rPr lang="en-US" sz="2100">
                <a:solidFill>
                  <a:srgbClr val="000000"/>
                </a:solidFill>
                <a:latin typeface="Times New Roman" panose="02020503050405090304"/>
                <a:ea typeface="Times New Roman" panose="02020503050405090304"/>
                <a:cs typeface="Times New Roman" panose="02020503050405090304"/>
                <a:sym typeface="Times New Roman" panose="02020503050405090304"/>
              </a:rPr>
              <a:t>[5] Ahaggach</a:t>
            </a:r>
            <a:r>
              <a:rPr lang="en-US" sz="2100">
                <a:solidFill>
                  <a:srgbClr val="000000"/>
                </a:solidFill>
                <a:latin typeface="Times New Roman" panose="02020503050405090304"/>
                <a:ea typeface="Times New Roman" panose="02020503050405090304"/>
                <a:cs typeface="Times New Roman" panose="02020503050405090304"/>
                <a:sym typeface="Times New Roman" panose="02020503050405090304"/>
              </a:rPr>
              <a:t>, H., Abrouk, L., &amp; Lebon, E. (2024). Enhancing car damage repair cost prediction: Integrating ontology reasoning with regression models. </a:t>
            </a:r>
            <a:r>
              <a:rPr lang="en-US" sz="2100" i="1">
                <a:solidFill>
                  <a:srgbClr val="000000"/>
                </a:solidFill>
                <a:latin typeface="Times New Roman Italics"/>
                <a:ea typeface="Times New Roman Italics"/>
                <a:cs typeface="Times New Roman Italics"/>
                <a:sym typeface="Times New Roman Italics"/>
              </a:rPr>
              <a:t>Intelligent Systems with Applications, 23,</a:t>
            </a:r>
            <a:r>
              <a:rPr lang="en-US" sz="2100">
                <a:solidFill>
                  <a:srgbClr val="000000"/>
                </a:solidFill>
                <a:latin typeface="Times New Roman" panose="02020503050405090304"/>
                <a:ea typeface="Times New Roman" panose="02020503050405090304"/>
                <a:cs typeface="Times New Roman" panose="02020503050405090304"/>
                <a:sym typeface="Times New Roman" panose="02020503050405090304"/>
              </a:rPr>
              <a:t> 200411.</a:t>
            </a:r>
            <a:endParaRPr lang="en-US" sz="2100">
              <a:solidFill>
                <a:srgbClr val="000000"/>
              </a:solidFill>
              <a:latin typeface="Times New Roman" panose="02020503050405090304"/>
              <a:ea typeface="Times New Roman" panose="02020503050405090304"/>
              <a:cs typeface="Times New Roman" panose="02020503050405090304"/>
              <a:sym typeface="Times New Roman" panose="02020503050405090304"/>
            </a:endParaRPr>
          </a:p>
          <a:p>
            <a:pPr algn="l">
              <a:lnSpc>
                <a:spcPts val="1815"/>
              </a:lnSpc>
            </a:pPr>
          </a:p>
          <a:p>
            <a:pPr algn="l">
              <a:lnSpc>
                <a:spcPts val="1815"/>
              </a:lnSpc>
            </a:pPr>
            <a:r>
              <a:rPr lang="en-US" sz="2100">
                <a:solidFill>
                  <a:srgbClr val="000000"/>
                </a:solidFill>
                <a:latin typeface="Times New Roman" panose="02020503050405090304"/>
                <a:ea typeface="Times New Roman" panose="02020503050405090304"/>
                <a:cs typeface="Times New Roman" panose="02020503050405090304"/>
                <a:sym typeface="Times New Roman" panose="02020503050405090304"/>
              </a:rPr>
              <a:t>[6] Ahma</a:t>
            </a:r>
            <a:r>
              <a:rPr lang="en-US" sz="2100">
                <a:solidFill>
                  <a:srgbClr val="000000"/>
                </a:solidFill>
                <a:latin typeface="Times New Roman" panose="02020503050405090304"/>
                <a:ea typeface="Times New Roman" panose="02020503050405090304"/>
                <a:cs typeface="Times New Roman" panose="02020503050405090304"/>
                <a:sym typeface="Times New Roman" panose="02020503050405090304"/>
              </a:rPr>
              <a:t>d</a:t>
            </a:r>
            <a:r>
              <a:rPr lang="en-US" sz="2100">
                <a:solidFill>
                  <a:srgbClr val="000000"/>
                </a:solidFill>
                <a:latin typeface="Times New Roman" panose="02020503050405090304"/>
                <a:ea typeface="Times New Roman" panose="02020503050405090304"/>
                <a:cs typeface="Times New Roman" panose="02020503050405090304"/>
                <a:sym typeface="Times New Roman" panose="02020503050405090304"/>
              </a:rPr>
              <a:t>, M</a:t>
            </a:r>
            <a:r>
              <a:rPr lang="en-US" sz="2100">
                <a:solidFill>
                  <a:srgbClr val="000000"/>
                </a:solidFill>
                <a:latin typeface="Times New Roman" panose="02020503050405090304"/>
                <a:ea typeface="Times New Roman" panose="02020503050405090304"/>
                <a:cs typeface="Times New Roman" panose="02020503050405090304"/>
                <a:sym typeface="Times New Roman" panose="02020503050405090304"/>
              </a:rPr>
              <a:t>.,</a:t>
            </a:r>
            <a:r>
              <a:rPr lang="en-US" sz="2100">
                <a:solidFill>
                  <a:srgbClr val="000000"/>
                </a:solidFill>
                <a:latin typeface="Times New Roman" panose="02020503050405090304"/>
                <a:ea typeface="Times New Roman" panose="02020503050405090304"/>
                <a:cs typeface="Times New Roman" panose="02020503050405090304"/>
                <a:sym typeface="Times New Roman" panose="02020503050405090304"/>
              </a:rPr>
              <a:t> </a:t>
            </a:r>
            <a:r>
              <a:rPr lang="en-US" sz="2100">
                <a:solidFill>
                  <a:srgbClr val="000000"/>
                </a:solidFill>
                <a:latin typeface="Times New Roman" panose="02020503050405090304"/>
                <a:ea typeface="Times New Roman" panose="02020503050405090304"/>
                <a:cs typeface="Times New Roman" panose="02020503050405090304"/>
                <a:sym typeface="Times New Roman" panose="02020503050405090304"/>
              </a:rPr>
              <a:t>F</a:t>
            </a:r>
            <a:r>
              <a:rPr lang="en-US" sz="2100">
                <a:solidFill>
                  <a:srgbClr val="000000"/>
                </a:solidFill>
                <a:latin typeface="Times New Roman" panose="02020503050405090304"/>
                <a:ea typeface="Times New Roman" panose="02020503050405090304"/>
                <a:cs typeface="Times New Roman" panose="02020503050405090304"/>
                <a:sym typeface="Times New Roman" panose="02020503050405090304"/>
              </a:rPr>
              <a:t>a</a:t>
            </a:r>
            <a:r>
              <a:rPr lang="en-US" sz="2100">
                <a:solidFill>
                  <a:srgbClr val="000000"/>
                </a:solidFill>
                <a:latin typeface="Times New Roman" panose="02020503050405090304"/>
                <a:ea typeface="Times New Roman" panose="02020503050405090304"/>
                <a:cs typeface="Times New Roman" panose="02020503050405090304"/>
                <a:sym typeface="Times New Roman" panose="02020503050405090304"/>
              </a:rPr>
              <a:t>rooq</a:t>
            </a:r>
            <a:r>
              <a:rPr lang="en-US" sz="2100">
                <a:solidFill>
                  <a:srgbClr val="000000"/>
                </a:solidFill>
                <a:latin typeface="Times New Roman" panose="02020503050405090304"/>
                <a:ea typeface="Times New Roman" panose="02020503050405090304"/>
                <a:cs typeface="Times New Roman" panose="02020503050405090304"/>
                <a:sym typeface="Times New Roman" panose="02020503050405090304"/>
              </a:rPr>
              <a:t>, M</a:t>
            </a:r>
            <a:r>
              <a:rPr lang="en-US" sz="2100">
                <a:solidFill>
                  <a:srgbClr val="000000"/>
                </a:solidFill>
                <a:latin typeface="Times New Roman" panose="02020503050405090304"/>
                <a:ea typeface="Times New Roman" panose="02020503050405090304"/>
                <a:cs typeface="Times New Roman" panose="02020503050405090304"/>
                <a:sym typeface="Times New Roman" panose="02020503050405090304"/>
              </a:rPr>
              <a:t>.</a:t>
            </a:r>
            <a:r>
              <a:rPr lang="en-US" sz="2100">
                <a:solidFill>
                  <a:srgbClr val="000000"/>
                </a:solidFill>
                <a:latin typeface="Times New Roman" panose="02020503050405090304"/>
                <a:ea typeface="Times New Roman" panose="02020503050405090304"/>
                <a:cs typeface="Times New Roman" panose="02020503050405090304"/>
                <a:sym typeface="Times New Roman" panose="02020503050405090304"/>
              </a:rPr>
              <a:t> A</a:t>
            </a:r>
            <a:r>
              <a:rPr lang="en-US" sz="2100">
                <a:solidFill>
                  <a:srgbClr val="000000"/>
                </a:solidFill>
                <a:latin typeface="Times New Roman" panose="02020503050405090304"/>
                <a:ea typeface="Times New Roman" panose="02020503050405090304"/>
                <a:cs typeface="Times New Roman" panose="02020503050405090304"/>
                <a:sym typeface="Times New Roman" panose="02020503050405090304"/>
              </a:rPr>
              <a:t>., Hus</a:t>
            </a:r>
            <a:r>
              <a:rPr lang="en-US" sz="2100">
                <a:solidFill>
                  <a:srgbClr val="000000"/>
                </a:solidFill>
                <a:latin typeface="Times New Roman" panose="02020503050405090304"/>
                <a:ea typeface="Times New Roman" panose="02020503050405090304"/>
                <a:cs typeface="Times New Roman" panose="02020503050405090304"/>
                <a:sym typeface="Times New Roman" panose="02020503050405090304"/>
              </a:rPr>
              <a:t>sa</a:t>
            </a:r>
            <a:r>
              <a:rPr lang="en-US" sz="2100">
                <a:solidFill>
                  <a:srgbClr val="000000"/>
                </a:solidFill>
                <a:latin typeface="Times New Roman" panose="02020503050405090304"/>
                <a:ea typeface="Times New Roman" panose="02020503050405090304"/>
                <a:cs typeface="Times New Roman" panose="02020503050405090304"/>
                <a:sym typeface="Times New Roman" panose="02020503050405090304"/>
              </a:rPr>
              <a:t>i</a:t>
            </a:r>
            <a:r>
              <a:rPr lang="en-US" sz="2100">
                <a:solidFill>
                  <a:srgbClr val="000000"/>
                </a:solidFill>
                <a:latin typeface="Times New Roman" panose="02020503050405090304"/>
                <a:ea typeface="Times New Roman" panose="02020503050405090304"/>
                <a:cs typeface="Times New Roman" panose="02020503050405090304"/>
                <a:sym typeface="Times New Roman" panose="02020503050405090304"/>
              </a:rPr>
              <a:t>n, M</a:t>
            </a:r>
            <a:r>
              <a:rPr lang="en-US" sz="2100">
                <a:solidFill>
                  <a:srgbClr val="000000"/>
                </a:solidFill>
                <a:latin typeface="Times New Roman" panose="02020503050405090304"/>
                <a:ea typeface="Times New Roman" panose="02020503050405090304"/>
                <a:cs typeface="Times New Roman" panose="02020503050405090304"/>
                <a:sym typeface="Times New Roman" panose="02020503050405090304"/>
              </a:rPr>
              <a:t>.</a:t>
            </a:r>
            <a:r>
              <a:rPr lang="en-US" sz="2100">
                <a:solidFill>
                  <a:srgbClr val="000000"/>
                </a:solidFill>
                <a:latin typeface="Times New Roman" panose="02020503050405090304"/>
                <a:ea typeface="Times New Roman" panose="02020503050405090304"/>
                <a:cs typeface="Times New Roman" panose="02020503050405090304"/>
                <a:sym typeface="Times New Roman" panose="02020503050405090304"/>
              </a:rPr>
              <a:t> </a:t>
            </a:r>
            <a:r>
              <a:rPr lang="en-US" sz="2100">
                <a:solidFill>
                  <a:srgbClr val="000000"/>
                </a:solidFill>
                <a:latin typeface="Times New Roman" panose="02020503050405090304"/>
                <a:ea typeface="Times New Roman" panose="02020503050405090304"/>
                <a:cs typeface="Times New Roman" panose="02020503050405090304"/>
                <a:sym typeface="Times New Roman" panose="02020503050405090304"/>
              </a:rPr>
              <a:t>Z.,</a:t>
            </a:r>
            <a:r>
              <a:rPr lang="en-US" sz="2100">
                <a:solidFill>
                  <a:srgbClr val="000000"/>
                </a:solidFill>
                <a:latin typeface="Times New Roman" panose="02020503050405090304"/>
                <a:ea typeface="Times New Roman" panose="02020503050405090304"/>
                <a:cs typeface="Times New Roman" panose="02020503050405090304"/>
                <a:sym typeface="Times New Roman" panose="02020503050405090304"/>
              </a:rPr>
              <a:t> </a:t>
            </a:r>
            <a:r>
              <a:rPr lang="en-US" sz="2100">
                <a:solidFill>
                  <a:srgbClr val="000000"/>
                </a:solidFill>
                <a:latin typeface="Times New Roman" panose="02020503050405090304"/>
                <a:ea typeface="Times New Roman" panose="02020503050405090304"/>
                <a:cs typeface="Times New Roman" panose="02020503050405090304"/>
                <a:sym typeface="Times New Roman" panose="02020503050405090304"/>
              </a:rPr>
              <a:t>H</a:t>
            </a:r>
            <a:r>
              <a:rPr lang="en-US" sz="2100">
                <a:solidFill>
                  <a:srgbClr val="000000"/>
                </a:solidFill>
                <a:latin typeface="Times New Roman" panose="02020503050405090304"/>
                <a:ea typeface="Times New Roman" panose="02020503050405090304"/>
                <a:cs typeface="Times New Roman" panose="02020503050405090304"/>
                <a:sym typeface="Times New Roman" panose="02020503050405090304"/>
              </a:rPr>
              <a:t>as</a:t>
            </a:r>
            <a:r>
              <a:rPr lang="en-US" sz="2100">
                <a:solidFill>
                  <a:srgbClr val="000000"/>
                </a:solidFill>
                <a:latin typeface="Times New Roman" panose="02020503050405090304"/>
                <a:ea typeface="Times New Roman" panose="02020503050405090304"/>
                <a:cs typeface="Times New Roman" panose="02020503050405090304"/>
                <a:sym typeface="Times New Roman" panose="02020503050405090304"/>
              </a:rPr>
              <a:t>an</a:t>
            </a:r>
            <a:r>
              <a:rPr lang="en-US" sz="2100">
                <a:solidFill>
                  <a:srgbClr val="000000"/>
                </a:solidFill>
                <a:latin typeface="Times New Roman" panose="02020503050405090304"/>
                <a:ea typeface="Times New Roman" panose="02020503050405090304"/>
                <a:cs typeface="Times New Roman" panose="02020503050405090304"/>
                <a:sym typeface="Times New Roman" panose="02020503050405090304"/>
              </a:rPr>
              <a:t>, </a:t>
            </a:r>
            <a:r>
              <a:rPr lang="en-US" sz="2100">
                <a:solidFill>
                  <a:srgbClr val="000000"/>
                </a:solidFill>
                <a:latin typeface="Times New Roman" panose="02020503050405090304"/>
                <a:ea typeface="Times New Roman" panose="02020503050405090304"/>
                <a:cs typeface="Times New Roman" panose="02020503050405090304"/>
                <a:sym typeface="Times New Roman" panose="02020503050405090304"/>
              </a:rPr>
              <a:t>M. Z., M</a:t>
            </a:r>
            <a:r>
              <a:rPr lang="en-US" sz="2100">
                <a:solidFill>
                  <a:srgbClr val="000000"/>
                </a:solidFill>
                <a:latin typeface="Times New Roman" panose="02020503050405090304"/>
                <a:ea typeface="Times New Roman" panose="02020503050405090304"/>
                <a:cs typeface="Times New Roman" panose="02020503050405090304"/>
                <a:sym typeface="Times New Roman" panose="02020503050405090304"/>
              </a:rPr>
              <a:t>u</a:t>
            </a:r>
            <a:r>
              <a:rPr lang="en-US" sz="2100">
                <a:solidFill>
                  <a:srgbClr val="000000"/>
                </a:solidFill>
                <a:latin typeface="Times New Roman" panose="02020503050405090304"/>
                <a:ea typeface="Times New Roman" panose="02020503050405090304"/>
                <a:cs typeface="Times New Roman" panose="02020503050405090304"/>
                <a:sym typeface="Times New Roman" panose="02020503050405090304"/>
              </a:rPr>
              <a:t>sta</a:t>
            </a:r>
            <a:r>
              <a:rPr lang="en-US" sz="2100">
                <a:solidFill>
                  <a:srgbClr val="000000"/>
                </a:solidFill>
                <a:latin typeface="Times New Roman" panose="02020503050405090304"/>
                <a:ea typeface="Times New Roman" panose="02020503050405090304"/>
                <a:cs typeface="Times New Roman" panose="02020503050405090304"/>
                <a:sym typeface="Times New Roman" panose="02020503050405090304"/>
              </a:rPr>
              <a:t>fa</a:t>
            </a:r>
            <a:r>
              <a:rPr lang="en-US" sz="2100">
                <a:solidFill>
                  <a:srgbClr val="000000"/>
                </a:solidFill>
                <a:latin typeface="Times New Roman" panose="02020503050405090304"/>
                <a:ea typeface="Times New Roman" panose="02020503050405090304"/>
                <a:cs typeface="Times New Roman" panose="02020503050405090304"/>
                <a:sym typeface="Times New Roman" panose="02020503050405090304"/>
              </a:rPr>
              <a:t>,</a:t>
            </a:r>
            <a:r>
              <a:rPr lang="en-US" sz="2100">
                <a:solidFill>
                  <a:srgbClr val="000000"/>
                </a:solidFill>
                <a:latin typeface="Times New Roman" panose="02020503050405090304"/>
                <a:ea typeface="Times New Roman" panose="02020503050405090304"/>
                <a:cs typeface="Times New Roman" panose="02020503050405090304"/>
                <a:sym typeface="Times New Roman" panose="02020503050405090304"/>
              </a:rPr>
              <a:t> </a:t>
            </a:r>
            <a:r>
              <a:rPr lang="en-US" sz="2100">
                <a:solidFill>
                  <a:srgbClr val="000000"/>
                </a:solidFill>
                <a:latin typeface="Times New Roman" panose="02020503050405090304"/>
                <a:ea typeface="Times New Roman" panose="02020503050405090304"/>
                <a:cs typeface="Times New Roman" panose="02020503050405090304"/>
                <a:sym typeface="Times New Roman" panose="02020503050405090304"/>
              </a:rPr>
              <a:t>M., Kh</a:t>
            </a:r>
            <a:r>
              <a:rPr lang="en-US" sz="2100">
                <a:solidFill>
                  <a:srgbClr val="000000"/>
                </a:solidFill>
                <a:latin typeface="Times New Roman" panose="02020503050405090304"/>
                <a:ea typeface="Times New Roman" panose="02020503050405090304"/>
                <a:cs typeface="Times New Roman" panose="02020503050405090304"/>
                <a:sym typeface="Times New Roman" panose="02020503050405090304"/>
              </a:rPr>
              <a:t>a</a:t>
            </a:r>
            <a:r>
              <a:rPr lang="en-US" sz="2100">
                <a:solidFill>
                  <a:srgbClr val="000000"/>
                </a:solidFill>
                <a:latin typeface="Times New Roman" panose="02020503050405090304"/>
                <a:ea typeface="Times New Roman" panose="02020503050405090304"/>
                <a:cs typeface="Times New Roman" panose="02020503050405090304"/>
                <a:sym typeface="Times New Roman" panose="02020503050405090304"/>
              </a:rPr>
              <a:t>l</a:t>
            </a:r>
            <a:r>
              <a:rPr lang="en-US" sz="2100">
                <a:solidFill>
                  <a:srgbClr val="000000"/>
                </a:solidFill>
                <a:latin typeface="Times New Roman" panose="02020503050405090304"/>
                <a:ea typeface="Times New Roman" panose="02020503050405090304"/>
                <a:cs typeface="Times New Roman" panose="02020503050405090304"/>
                <a:sym typeface="Times New Roman" panose="02020503050405090304"/>
              </a:rPr>
              <a:t>id</a:t>
            </a:r>
            <a:r>
              <a:rPr lang="en-US" sz="2100">
                <a:solidFill>
                  <a:srgbClr val="000000"/>
                </a:solidFill>
                <a:latin typeface="Times New Roman" panose="02020503050405090304"/>
                <a:ea typeface="Times New Roman" panose="02020503050405090304"/>
                <a:cs typeface="Times New Roman" panose="02020503050405090304"/>
                <a:sym typeface="Times New Roman" panose="02020503050405090304"/>
              </a:rPr>
              <a:t>, A.</a:t>
            </a:r>
            <a:r>
              <a:rPr lang="en-US" sz="2100">
                <a:solidFill>
                  <a:srgbClr val="000000"/>
                </a:solidFill>
                <a:latin typeface="Times New Roman" panose="02020503050405090304"/>
                <a:ea typeface="Times New Roman" panose="02020503050405090304"/>
                <a:cs typeface="Times New Roman" panose="02020503050405090304"/>
                <a:sym typeface="Times New Roman" panose="02020503050405090304"/>
              </a:rPr>
              <a:t>, </a:t>
            </a:r>
            <a:r>
              <a:rPr lang="en-US" sz="2100">
                <a:solidFill>
                  <a:srgbClr val="000000"/>
                </a:solidFill>
                <a:latin typeface="Times New Roman" panose="02020503050405090304"/>
                <a:ea typeface="Times New Roman" panose="02020503050405090304"/>
                <a:cs typeface="Times New Roman" panose="02020503050405090304"/>
                <a:sym typeface="Times New Roman" panose="02020503050405090304"/>
              </a:rPr>
              <a:t>...</a:t>
            </a:r>
            <a:r>
              <a:rPr lang="en-US" sz="2100">
                <a:solidFill>
                  <a:srgbClr val="000000"/>
                </a:solidFill>
                <a:latin typeface="Times New Roman" panose="02020503050405090304"/>
                <a:ea typeface="Times New Roman" panose="02020503050405090304"/>
                <a:cs typeface="Times New Roman" panose="02020503050405090304"/>
                <a:sym typeface="Times New Roman" panose="02020503050405090304"/>
              </a:rPr>
              <a:t> </a:t>
            </a:r>
            <a:r>
              <a:rPr lang="en-US" sz="2100">
                <a:solidFill>
                  <a:srgbClr val="000000"/>
                </a:solidFill>
                <a:latin typeface="Times New Roman" panose="02020503050405090304"/>
                <a:ea typeface="Times New Roman" panose="02020503050405090304"/>
                <a:cs typeface="Times New Roman" panose="02020503050405090304"/>
                <a:sym typeface="Times New Roman" panose="02020503050405090304"/>
              </a:rPr>
              <a:t>&amp;</a:t>
            </a:r>
            <a:r>
              <a:rPr lang="en-US" sz="2100">
                <a:solidFill>
                  <a:srgbClr val="000000"/>
                </a:solidFill>
                <a:latin typeface="Times New Roman" panose="02020503050405090304"/>
                <a:ea typeface="Times New Roman" panose="02020503050405090304"/>
                <a:cs typeface="Times New Roman" panose="02020503050405090304"/>
                <a:sym typeface="Times New Roman" panose="02020503050405090304"/>
              </a:rPr>
              <a:t> </a:t>
            </a:r>
            <a:r>
              <a:rPr lang="en-US" sz="2100">
                <a:solidFill>
                  <a:srgbClr val="000000"/>
                </a:solidFill>
                <a:latin typeface="Times New Roman" panose="02020503050405090304"/>
                <a:ea typeface="Times New Roman" panose="02020503050405090304"/>
                <a:cs typeface="Times New Roman" panose="02020503050405090304"/>
                <a:sym typeface="Times New Roman" panose="02020503050405090304"/>
              </a:rPr>
              <a:t>J</a:t>
            </a:r>
            <a:r>
              <a:rPr lang="en-US" sz="2100">
                <a:solidFill>
                  <a:srgbClr val="000000"/>
                </a:solidFill>
                <a:latin typeface="Times New Roman" panose="02020503050405090304"/>
                <a:ea typeface="Times New Roman" panose="02020503050405090304"/>
                <a:cs typeface="Times New Roman" panose="02020503050405090304"/>
                <a:sym typeface="Times New Roman" panose="02020503050405090304"/>
              </a:rPr>
              <a:t>a</a:t>
            </a:r>
            <a:r>
              <a:rPr lang="en-US" sz="2100">
                <a:solidFill>
                  <a:srgbClr val="000000"/>
                </a:solidFill>
                <a:latin typeface="Times New Roman" panose="02020503050405090304"/>
                <a:ea typeface="Times New Roman" panose="02020503050405090304"/>
                <a:cs typeface="Times New Roman" panose="02020503050405090304"/>
                <a:sym typeface="Times New Roman" panose="02020503050405090304"/>
              </a:rPr>
              <a:t>v</a:t>
            </a:r>
            <a:r>
              <a:rPr lang="en-US" sz="2100">
                <a:solidFill>
                  <a:srgbClr val="000000"/>
                </a:solidFill>
                <a:latin typeface="Times New Roman" panose="02020503050405090304"/>
                <a:ea typeface="Times New Roman" panose="02020503050405090304"/>
                <a:cs typeface="Times New Roman" panose="02020503050405090304"/>
                <a:sym typeface="Times New Roman" panose="02020503050405090304"/>
              </a:rPr>
              <a:t>ai</a:t>
            </a:r>
            <a:r>
              <a:rPr lang="en-US" sz="2100">
                <a:solidFill>
                  <a:srgbClr val="000000"/>
                </a:solidFill>
                <a:latin typeface="Times New Roman" panose="02020503050405090304"/>
                <a:ea typeface="Times New Roman" panose="02020503050405090304"/>
                <a:cs typeface="Times New Roman" panose="02020503050405090304"/>
                <a:sym typeface="Times New Roman" panose="02020503050405090304"/>
              </a:rPr>
              <a:t>d,</a:t>
            </a:r>
            <a:r>
              <a:rPr lang="en-US" sz="2100">
                <a:solidFill>
                  <a:srgbClr val="000000"/>
                </a:solidFill>
                <a:latin typeface="Times New Roman" panose="02020503050405090304"/>
                <a:ea typeface="Times New Roman" panose="02020503050405090304"/>
                <a:cs typeface="Times New Roman" panose="02020503050405090304"/>
                <a:sym typeface="Times New Roman" panose="02020503050405090304"/>
              </a:rPr>
              <a:t> A</a:t>
            </a:r>
            <a:r>
              <a:rPr lang="en-US" sz="2100">
                <a:solidFill>
                  <a:srgbClr val="000000"/>
                </a:solidFill>
                <a:latin typeface="Times New Roman" panose="02020503050405090304"/>
                <a:ea typeface="Times New Roman" panose="02020503050405090304"/>
                <a:cs typeface="Times New Roman" panose="02020503050405090304"/>
                <a:sym typeface="Times New Roman" panose="02020503050405090304"/>
              </a:rPr>
              <a:t>.</a:t>
            </a:r>
            <a:r>
              <a:rPr lang="en-US" sz="2100">
                <a:solidFill>
                  <a:srgbClr val="000000"/>
                </a:solidFill>
                <a:latin typeface="Times New Roman" panose="02020503050405090304"/>
                <a:ea typeface="Times New Roman" panose="02020503050405090304"/>
                <a:cs typeface="Times New Roman" panose="02020503050405090304"/>
                <a:sym typeface="Times New Roman" panose="02020503050405090304"/>
              </a:rPr>
              <a:t> </a:t>
            </a:r>
            <a:r>
              <a:rPr lang="en-US" sz="2100">
                <a:solidFill>
                  <a:srgbClr val="000000"/>
                </a:solidFill>
                <a:latin typeface="Times New Roman" panose="02020503050405090304"/>
                <a:ea typeface="Times New Roman" panose="02020503050405090304"/>
                <a:cs typeface="Times New Roman" panose="02020503050405090304"/>
                <a:sym typeface="Times New Roman" panose="02020503050405090304"/>
              </a:rPr>
              <a:t>(2024, Ap</a:t>
            </a:r>
            <a:r>
              <a:rPr lang="en-US" sz="2100">
                <a:solidFill>
                  <a:srgbClr val="000000"/>
                </a:solidFill>
                <a:latin typeface="Times New Roman" panose="02020503050405090304"/>
                <a:ea typeface="Times New Roman" panose="02020503050405090304"/>
                <a:cs typeface="Times New Roman" panose="02020503050405090304"/>
                <a:sym typeface="Times New Roman" panose="02020503050405090304"/>
              </a:rPr>
              <a:t>r</a:t>
            </a:r>
            <a:r>
              <a:rPr lang="en-US" sz="2100">
                <a:solidFill>
                  <a:srgbClr val="000000"/>
                </a:solidFill>
                <a:latin typeface="Times New Roman" panose="02020503050405090304"/>
                <a:ea typeface="Times New Roman" panose="02020503050405090304"/>
                <a:cs typeface="Times New Roman" panose="02020503050405090304"/>
                <a:sym typeface="Times New Roman" panose="02020503050405090304"/>
              </a:rPr>
              <a:t>il).</a:t>
            </a:r>
            <a:r>
              <a:rPr lang="en-US" sz="2100">
                <a:solidFill>
                  <a:srgbClr val="000000"/>
                </a:solidFill>
                <a:latin typeface="Times New Roman" panose="02020503050405090304"/>
                <a:ea typeface="Times New Roman" panose="02020503050405090304"/>
                <a:cs typeface="Times New Roman" panose="02020503050405090304"/>
                <a:sym typeface="Times New Roman" panose="02020503050405090304"/>
              </a:rPr>
              <a:t> C</a:t>
            </a:r>
            <a:r>
              <a:rPr lang="en-US" sz="2100">
                <a:solidFill>
                  <a:srgbClr val="000000"/>
                </a:solidFill>
                <a:latin typeface="Times New Roman" panose="02020503050405090304"/>
                <a:ea typeface="Times New Roman" panose="02020503050405090304"/>
                <a:cs typeface="Times New Roman" panose="02020503050405090304"/>
                <a:sym typeface="Times New Roman" panose="02020503050405090304"/>
              </a:rPr>
              <a:t>ar</a:t>
            </a:r>
            <a:r>
              <a:rPr lang="en-US" sz="2100">
                <a:solidFill>
                  <a:srgbClr val="000000"/>
                </a:solidFill>
                <a:latin typeface="Times New Roman" panose="02020503050405090304"/>
                <a:ea typeface="Times New Roman" panose="02020503050405090304"/>
                <a:cs typeface="Times New Roman" panose="02020503050405090304"/>
                <a:sym typeface="Times New Roman" panose="02020503050405090304"/>
              </a:rPr>
              <a:t> </a:t>
            </a:r>
            <a:r>
              <a:rPr lang="en-US" sz="2100">
                <a:solidFill>
                  <a:srgbClr val="000000"/>
                </a:solidFill>
                <a:latin typeface="Times New Roman" panose="02020503050405090304"/>
                <a:ea typeface="Times New Roman" panose="02020503050405090304"/>
                <a:cs typeface="Times New Roman" panose="02020503050405090304"/>
                <a:sym typeface="Times New Roman" panose="02020503050405090304"/>
              </a:rPr>
              <a:t>pric</a:t>
            </a:r>
            <a:r>
              <a:rPr lang="en-US" sz="2100">
                <a:solidFill>
                  <a:srgbClr val="000000"/>
                </a:solidFill>
                <a:latin typeface="Times New Roman" panose="02020503050405090304"/>
                <a:ea typeface="Times New Roman" panose="02020503050405090304"/>
                <a:cs typeface="Times New Roman" panose="02020503050405090304"/>
                <a:sym typeface="Times New Roman" panose="02020503050405090304"/>
              </a:rPr>
              <a:t>e </a:t>
            </a:r>
            <a:r>
              <a:rPr lang="en-US" sz="2100">
                <a:solidFill>
                  <a:srgbClr val="000000"/>
                </a:solidFill>
                <a:latin typeface="Times New Roman" panose="02020503050405090304"/>
                <a:ea typeface="Times New Roman" panose="02020503050405090304"/>
                <a:cs typeface="Times New Roman" panose="02020503050405090304"/>
                <a:sym typeface="Times New Roman" panose="02020503050405090304"/>
              </a:rPr>
              <a:t>pre</a:t>
            </a:r>
            <a:r>
              <a:rPr lang="en-US" sz="2100">
                <a:solidFill>
                  <a:srgbClr val="000000"/>
                </a:solidFill>
                <a:latin typeface="Times New Roman" panose="02020503050405090304"/>
                <a:ea typeface="Times New Roman" panose="02020503050405090304"/>
                <a:cs typeface="Times New Roman" panose="02020503050405090304"/>
                <a:sym typeface="Times New Roman" panose="02020503050405090304"/>
              </a:rPr>
              <a:t>di</a:t>
            </a:r>
            <a:r>
              <a:rPr lang="en-US" sz="2100">
                <a:solidFill>
                  <a:srgbClr val="000000"/>
                </a:solidFill>
                <a:latin typeface="Times New Roman" panose="02020503050405090304"/>
                <a:ea typeface="Times New Roman" panose="02020503050405090304"/>
                <a:cs typeface="Times New Roman" panose="02020503050405090304"/>
                <a:sym typeface="Times New Roman" panose="02020503050405090304"/>
              </a:rPr>
              <a:t>c</a:t>
            </a:r>
            <a:r>
              <a:rPr lang="en-US" sz="2100">
                <a:solidFill>
                  <a:srgbClr val="000000"/>
                </a:solidFill>
                <a:latin typeface="Times New Roman" panose="02020503050405090304"/>
                <a:ea typeface="Times New Roman" panose="02020503050405090304"/>
                <a:cs typeface="Times New Roman" panose="02020503050405090304"/>
                <a:sym typeface="Times New Roman" panose="02020503050405090304"/>
              </a:rPr>
              <a:t>ti</a:t>
            </a:r>
            <a:r>
              <a:rPr lang="en-US" sz="2100">
                <a:solidFill>
                  <a:srgbClr val="000000"/>
                </a:solidFill>
                <a:latin typeface="Times New Roman" panose="02020503050405090304"/>
                <a:ea typeface="Times New Roman" panose="02020503050405090304"/>
                <a:cs typeface="Times New Roman" panose="02020503050405090304"/>
                <a:sym typeface="Times New Roman" panose="02020503050405090304"/>
              </a:rPr>
              <a:t>on using ma</a:t>
            </a:r>
            <a:r>
              <a:rPr lang="en-US" sz="2100">
                <a:solidFill>
                  <a:srgbClr val="000000"/>
                </a:solidFill>
                <a:latin typeface="Times New Roman" panose="02020503050405090304"/>
                <a:ea typeface="Times New Roman" panose="02020503050405090304"/>
                <a:cs typeface="Times New Roman" panose="02020503050405090304"/>
                <a:sym typeface="Times New Roman" panose="02020503050405090304"/>
              </a:rPr>
              <a:t>c</a:t>
            </a:r>
            <a:r>
              <a:rPr lang="en-US" sz="2100">
                <a:solidFill>
                  <a:srgbClr val="000000"/>
                </a:solidFill>
                <a:latin typeface="Times New Roman" panose="02020503050405090304"/>
                <a:ea typeface="Times New Roman" panose="02020503050405090304"/>
                <a:cs typeface="Times New Roman" panose="02020503050405090304"/>
                <a:sym typeface="Times New Roman" panose="02020503050405090304"/>
              </a:rPr>
              <a:t>hine</a:t>
            </a:r>
            <a:r>
              <a:rPr lang="en-US" sz="2100">
                <a:solidFill>
                  <a:srgbClr val="000000"/>
                </a:solidFill>
                <a:latin typeface="Times New Roman" panose="02020503050405090304"/>
                <a:ea typeface="Times New Roman" panose="02020503050405090304"/>
                <a:cs typeface="Times New Roman" panose="02020503050405090304"/>
                <a:sym typeface="Times New Roman" panose="02020503050405090304"/>
              </a:rPr>
              <a:t> </a:t>
            </a:r>
            <a:r>
              <a:rPr lang="en-US" sz="2100">
                <a:solidFill>
                  <a:srgbClr val="000000"/>
                </a:solidFill>
                <a:latin typeface="Times New Roman" panose="02020503050405090304"/>
                <a:ea typeface="Times New Roman" panose="02020503050405090304"/>
                <a:cs typeface="Times New Roman" panose="02020503050405090304"/>
                <a:sym typeface="Times New Roman" panose="02020503050405090304"/>
              </a:rPr>
              <a:t>lea</a:t>
            </a:r>
            <a:r>
              <a:rPr lang="en-US" sz="2100">
                <a:solidFill>
                  <a:srgbClr val="000000"/>
                </a:solidFill>
                <a:latin typeface="Times New Roman" panose="02020503050405090304"/>
                <a:ea typeface="Times New Roman" panose="02020503050405090304"/>
                <a:cs typeface="Times New Roman" panose="02020503050405090304"/>
                <a:sym typeface="Times New Roman" panose="02020503050405090304"/>
              </a:rPr>
              <a:t>r</a:t>
            </a:r>
            <a:r>
              <a:rPr lang="en-US" sz="2100">
                <a:solidFill>
                  <a:srgbClr val="000000"/>
                </a:solidFill>
                <a:latin typeface="Times New Roman" panose="02020503050405090304"/>
                <a:ea typeface="Times New Roman" panose="02020503050405090304"/>
                <a:cs typeface="Times New Roman" panose="02020503050405090304"/>
                <a:sym typeface="Times New Roman" panose="02020503050405090304"/>
              </a:rPr>
              <a:t>n</a:t>
            </a:r>
            <a:r>
              <a:rPr lang="en-US" sz="2100">
                <a:solidFill>
                  <a:srgbClr val="000000"/>
                </a:solidFill>
                <a:latin typeface="Times New Roman" panose="02020503050405090304"/>
                <a:ea typeface="Times New Roman" panose="02020503050405090304"/>
                <a:cs typeface="Times New Roman" panose="02020503050405090304"/>
                <a:sym typeface="Times New Roman" panose="02020503050405090304"/>
              </a:rPr>
              <a:t>in</a:t>
            </a:r>
            <a:r>
              <a:rPr lang="en-US" sz="2100">
                <a:solidFill>
                  <a:srgbClr val="000000"/>
                </a:solidFill>
                <a:latin typeface="Times New Roman" panose="02020503050405090304"/>
                <a:ea typeface="Times New Roman" panose="02020503050405090304"/>
                <a:cs typeface="Times New Roman" panose="02020503050405090304"/>
                <a:sym typeface="Times New Roman" panose="02020503050405090304"/>
              </a:rPr>
              <a:t>g. In </a:t>
            </a:r>
            <a:r>
              <a:rPr lang="en-US" sz="2100" i="1">
                <a:solidFill>
                  <a:srgbClr val="000000"/>
                </a:solidFill>
                <a:latin typeface="Times New Roman Italics"/>
                <a:ea typeface="Times New Roman Italics"/>
                <a:cs typeface="Times New Roman Italics"/>
                <a:sym typeface="Times New Roman Italics"/>
              </a:rPr>
              <a:t>2024 IEEE 9</a:t>
            </a:r>
            <a:r>
              <a:rPr lang="en-US" sz="2100" i="1">
                <a:solidFill>
                  <a:srgbClr val="000000"/>
                </a:solidFill>
                <a:latin typeface="Times New Roman Italics"/>
                <a:ea typeface="Times New Roman Italics"/>
                <a:cs typeface="Times New Roman Italics"/>
                <a:sym typeface="Times New Roman Italics"/>
              </a:rPr>
              <a:t>th </a:t>
            </a:r>
            <a:r>
              <a:rPr lang="en-US" sz="2100" i="1">
                <a:solidFill>
                  <a:srgbClr val="000000"/>
                </a:solidFill>
                <a:latin typeface="Times New Roman Italics"/>
                <a:ea typeface="Times New Roman Italics"/>
                <a:cs typeface="Times New Roman Italics"/>
                <a:sym typeface="Times New Roman Italics"/>
              </a:rPr>
              <a:t>In</a:t>
            </a:r>
            <a:r>
              <a:rPr lang="en-US" sz="2100" i="1">
                <a:solidFill>
                  <a:srgbClr val="000000"/>
                </a:solidFill>
                <a:latin typeface="Times New Roman Italics"/>
                <a:ea typeface="Times New Roman Italics"/>
                <a:cs typeface="Times New Roman Italics"/>
                <a:sym typeface="Times New Roman Italics"/>
              </a:rPr>
              <a:t>te</a:t>
            </a:r>
            <a:r>
              <a:rPr lang="en-US" sz="2100" i="1">
                <a:solidFill>
                  <a:srgbClr val="000000"/>
                </a:solidFill>
                <a:latin typeface="Times New Roman Italics"/>
                <a:ea typeface="Times New Roman Italics"/>
                <a:cs typeface="Times New Roman Italics"/>
                <a:sym typeface="Times New Roman Italics"/>
              </a:rPr>
              <a:t>rna</a:t>
            </a:r>
            <a:r>
              <a:rPr lang="en-US" sz="2100" i="1">
                <a:solidFill>
                  <a:srgbClr val="000000"/>
                </a:solidFill>
                <a:latin typeface="Times New Roman Italics"/>
                <a:ea typeface="Times New Roman Italics"/>
                <a:cs typeface="Times New Roman Italics"/>
                <a:sym typeface="Times New Roman Italics"/>
              </a:rPr>
              <a:t>tion</a:t>
            </a:r>
            <a:r>
              <a:rPr lang="en-US" sz="2100" i="1">
                <a:solidFill>
                  <a:srgbClr val="000000"/>
                </a:solidFill>
                <a:latin typeface="Times New Roman Italics"/>
                <a:ea typeface="Times New Roman Italics"/>
                <a:cs typeface="Times New Roman Italics"/>
                <a:sym typeface="Times New Roman Italics"/>
              </a:rPr>
              <a:t>al</a:t>
            </a:r>
            <a:r>
              <a:rPr lang="en-US" sz="2100" i="1">
                <a:solidFill>
                  <a:srgbClr val="000000"/>
                </a:solidFill>
                <a:latin typeface="Times New Roman Italics"/>
                <a:ea typeface="Times New Roman Italics"/>
                <a:cs typeface="Times New Roman Italics"/>
                <a:sym typeface="Times New Roman Italics"/>
              </a:rPr>
              <a:t> </a:t>
            </a:r>
            <a:r>
              <a:rPr lang="en-US" sz="2100" i="1">
                <a:solidFill>
                  <a:srgbClr val="000000"/>
                </a:solidFill>
                <a:latin typeface="Times New Roman Italics"/>
                <a:ea typeface="Times New Roman Italics"/>
                <a:cs typeface="Times New Roman Italics"/>
                <a:sym typeface="Times New Roman Italics"/>
              </a:rPr>
              <a:t>C</a:t>
            </a:r>
            <a:r>
              <a:rPr lang="en-US" sz="2100" i="1">
                <a:solidFill>
                  <a:srgbClr val="000000"/>
                </a:solidFill>
                <a:latin typeface="Times New Roman Italics"/>
                <a:ea typeface="Times New Roman Italics"/>
                <a:cs typeface="Times New Roman Italics"/>
                <a:sym typeface="Times New Roman Italics"/>
              </a:rPr>
              <a:t>onfe</a:t>
            </a:r>
            <a:r>
              <a:rPr lang="en-US" sz="2100" i="1">
                <a:solidFill>
                  <a:srgbClr val="000000"/>
                </a:solidFill>
                <a:latin typeface="Times New Roman Italics"/>
                <a:ea typeface="Times New Roman Italics"/>
                <a:cs typeface="Times New Roman Italics"/>
                <a:sym typeface="Times New Roman Italics"/>
              </a:rPr>
              <a:t>r</a:t>
            </a:r>
            <a:r>
              <a:rPr lang="en-US" sz="2100" i="1">
                <a:solidFill>
                  <a:srgbClr val="000000"/>
                </a:solidFill>
                <a:latin typeface="Times New Roman Italics"/>
                <a:ea typeface="Times New Roman Italics"/>
                <a:cs typeface="Times New Roman Italics"/>
                <a:sym typeface="Times New Roman Italics"/>
              </a:rPr>
              <a:t>e</a:t>
            </a:r>
            <a:r>
              <a:rPr lang="en-US" sz="2100" i="1">
                <a:solidFill>
                  <a:srgbClr val="000000"/>
                </a:solidFill>
                <a:latin typeface="Times New Roman Italics"/>
                <a:ea typeface="Times New Roman Italics"/>
                <a:cs typeface="Times New Roman Italics"/>
                <a:sym typeface="Times New Roman Italics"/>
              </a:rPr>
              <a:t>nc</a:t>
            </a:r>
            <a:r>
              <a:rPr lang="en-US" sz="2100" i="1">
                <a:solidFill>
                  <a:srgbClr val="000000"/>
                </a:solidFill>
                <a:latin typeface="Times New Roman Italics"/>
                <a:ea typeface="Times New Roman Italics"/>
                <a:cs typeface="Times New Roman Italics"/>
                <a:sym typeface="Times New Roman Italics"/>
              </a:rPr>
              <a:t>e f</a:t>
            </a:r>
            <a:r>
              <a:rPr lang="en-US" sz="2100" i="1">
                <a:solidFill>
                  <a:srgbClr val="000000"/>
                </a:solidFill>
                <a:latin typeface="Times New Roman Italics"/>
                <a:ea typeface="Times New Roman Italics"/>
                <a:cs typeface="Times New Roman Italics"/>
                <a:sym typeface="Times New Roman Italics"/>
              </a:rPr>
              <a:t>o</a:t>
            </a:r>
            <a:r>
              <a:rPr lang="en-US" sz="2100" i="1">
                <a:solidFill>
                  <a:srgbClr val="000000"/>
                </a:solidFill>
                <a:latin typeface="Times New Roman Italics"/>
                <a:ea typeface="Times New Roman Italics"/>
                <a:cs typeface="Times New Roman Italics"/>
                <a:sym typeface="Times New Roman Italics"/>
              </a:rPr>
              <a:t>r</a:t>
            </a:r>
            <a:r>
              <a:rPr lang="en-US" sz="2100" i="1">
                <a:solidFill>
                  <a:srgbClr val="000000"/>
                </a:solidFill>
                <a:latin typeface="Times New Roman Italics"/>
                <a:ea typeface="Times New Roman Italics"/>
                <a:cs typeface="Times New Roman Italics"/>
                <a:sym typeface="Times New Roman Italics"/>
              </a:rPr>
              <a:t> C</a:t>
            </a:r>
            <a:r>
              <a:rPr lang="en-US" sz="2100" i="1">
                <a:solidFill>
                  <a:srgbClr val="000000"/>
                </a:solidFill>
                <a:latin typeface="Times New Roman Italics"/>
                <a:ea typeface="Times New Roman Italics"/>
                <a:cs typeface="Times New Roman Italics"/>
                <a:sym typeface="Times New Roman Italics"/>
              </a:rPr>
              <a:t>o</a:t>
            </a:r>
            <a:r>
              <a:rPr lang="en-US" sz="2100" i="1">
                <a:solidFill>
                  <a:srgbClr val="000000"/>
                </a:solidFill>
                <a:latin typeface="Times New Roman Italics"/>
                <a:ea typeface="Times New Roman Italics"/>
                <a:cs typeface="Times New Roman Italics"/>
                <a:sym typeface="Times New Roman Italics"/>
              </a:rPr>
              <a:t>nve</a:t>
            </a:r>
            <a:r>
              <a:rPr lang="en-US" sz="2100" i="1">
                <a:solidFill>
                  <a:srgbClr val="000000"/>
                </a:solidFill>
                <a:latin typeface="Times New Roman Italics"/>
                <a:ea typeface="Times New Roman Italics"/>
                <a:cs typeface="Times New Roman Italics"/>
                <a:sym typeface="Times New Roman Italics"/>
              </a:rPr>
              <a:t>r</a:t>
            </a:r>
            <a:r>
              <a:rPr lang="en-US" sz="2100" i="1">
                <a:solidFill>
                  <a:srgbClr val="000000"/>
                </a:solidFill>
                <a:latin typeface="Times New Roman Italics"/>
                <a:ea typeface="Times New Roman Italics"/>
                <a:cs typeface="Times New Roman Italics"/>
                <a:sym typeface="Times New Roman Italics"/>
              </a:rPr>
              <a:t>g</a:t>
            </a:r>
            <a:r>
              <a:rPr lang="en-US" sz="2100" i="1">
                <a:solidFill>
                  <a:srgbClr val="000000"/>
                </a:solidFill>
                <a:latin typeface="Times New Roman Italics"/>
                <a:ea typeface="Times New Roman Italics"/>
                <a:cs typeface="Times New Roman Italics"/>
                <a:sym typeface="Times New Roman Italics"/>
              </a:rPr>
              <a:t>e</a:t>
            </a:r>
            <a:r>
              <a:rPr lang="en-US" sz="2100" i="1">
                <a:solidFill>
                  <a:srgbClr val="000000"/>
                </a:solidFill>
                <a:latin typeface="Times New Roman Italics"/>
                <a:ea typeface="Times New Roman Italics"/>
                <a:cs typeface="Times New Roman Italics"/>
                <a:sym typeface="Times New Roman Italics"/>
              </a:rPr>
              <a:t>nce </a:t>
            </a:r>
            <a:r>
              <a:rPr lang="en-US" sz="2100" i="1">
                <a:solidFill>
                  <a:srgbClr val="000000"/>
                </a:solidFill>
                <a:latin typeface="Times New Roman Italics"/>
                <a:ea typeface="Times New Roman Italics"/>
                <a:cs typeface="Times New Roman Italics"/>
                <a:sym typeface="Times New Roman Italics"/>
              </a:rPr>
              <a:t>in </a:t>
            </a:r>
            <a:r>
              <a:rPr lang="en-US" sz="2100" i="1">
                <a:solidFill>
                  <a:srgbClr val="000000"/>
                </a:solidFill>
                <a:latin typeface="Times New Roman Italics"/>
                <a:ea typeface="Times New Roman Italics"/>
                <a:cs typeface="Times New Roman Italics"/>
                <a:sym typeface="Times New Roman Italics"/>
              </a:rPr>
              <a:t>Technolo</a:t>
            </a:r>
            <a:r>
              <a:rPr lang="en-US" sz="2100" i="1">
                <a:solidFill>
                  <a:srgbClr val="000000"/>
                </a:solidFill>
                <a:latin typeface="Times New Roman Italics"/>
                <a:ea typeface="Times New Roman Italics"/>
                <a:cs typeface="Times New Roman Italics"/>
                <a:sym typeface="Times New Roman Italics"/>
              </a:rPr>
              <a:t>g</a:t>
            </a:r>
            <a:r>
              <a:rPr lang="en-US" sz="2100" i="1">
                <a:solidFill>
                  <a:srgbClr val="000000"/>
                </a:solidFill>
                <a:latin typeface="Times New Roman Italics"/>
                <a:ea typeface="Times New Roman Italics"/>
                <a:cs typeface="Times New Roman Italics"/>
                <a:sym typeface="Times New Roman Italics"/>
              </a:rPr>
              <a:t>y (I2CT)</a:t>
            </a:r>
            <a:r>
              <a:rPr lang="en-US" sz="2100">
                <a:solidFill>
                  <a:srgbClr val="000000"/>
                </a:solidFill>
                <a:latin typeface="Times New Roman" panose="02020503050405090304"/>
                <a:ea typeface="Times New Roman" panose="02020503050405090304"/>
                <a:cs typeface="Times New Roman" panose="02020503050405090304"/>
                <a:sym typeface="Times New Roman" panose="02020503050405090304"/>
              </a:rPr>
              <a:t> (pp. 1-5)</a:t>
            </a:r>
            <a:r>
              <a:rPr lang="en-US" sz="2100">
                <a:solidFill>
                  <a:srgbClr val="000000"/>
                </a:solidFill>
                <a:latin typeface="Times New Roman" panose="02020503050405090304"/>
                <a:ea typeface="Times New Roman" panose="02020503050405090304"/>
                <a:cs typeface="Times New Roman" panose="02020503050405090304"/>
                <a:sym typeface="Times New Roman" panose="02020503050405090304"/>
              </a:rPr>
              <a:t>.</a:t>
            </a:r>
            <a:r>
              <a:rPr lang="en-US" sz="2100">
                <a:solidFill>
                  <a:srgbClr val="000000"/>
                </a:solidFill>
                <a:latin typeface="Times New Roman" panose="02020503050405090304"/>
                <a:ea typeface="Times New Roman" panose="02020503050405090304"/>
                <a:cs typeface="Times New Roman" panose="02020503050405090304"/>
                <a:sym typeface="Times New Roman" panose="02020503050405090304"/>
              </a:rPr>
              <a:t> </a:t>
            </a:r>
            <a:r>
              <a:rPr lang="en-US" sz="2100">
                <a:solidFill>
                  <a:srgbClr val="000000"/>
                </a:solidFill>
                <a:latin typeface="Times New Roman" panose="02020503050405090304"/>
                <a:ea typeface="Times New Roman" panose="02020503050405090304"/>
                <a:cs typeface="Times New Roman" panose="02020503050405090304"/>
                <a:sym typeface="Times New Roman" panose="02020503050405090304"/>
              </a:rPr>
              <a:t>IEEE</a:t>
            </a:r>
            <a:r>
              <a:rPr lang="en-US" sz="2100">
                <a:solidFill>
                  <a:srgbClr val="000000"/>
                </a:solidFill>
                <a:latin typeface="Times New Roman" panose="02020503050405090304"/>
                <a:ea typeface="Times New Roman" panose="02020503050405090304"/>
                <a:cs typeface="Times New Roman" panose="02020503050405090304"/>
                <a:sym typeface="Times New Roman" panose="02020503050405090304"/>
              </a:rPr>
              <a:t>.</a:t>
            </a:r>
            <a:r>
              <a:rPr lang="en-US" sz="2100">
                <a:solidFill>
                  <a:srgbClr val="000000"/>
                </a:solidFill>
                <a:latin typeface="Times New Roman" panose="02020503050405090304"/>
                <a:ea typeface="Times New Roman" panose="02020503050405090304"/>
                <a:cs typeface="Times New Roman" panose="02020503050405090304"/>
                <a:sym typeface="Times New Roman" panose="02020503050405090304"/>
              </a:rPr>
              <a:t> </a:t>
            </a:r>
            <a:r>
              <a:rPr lang="en-US" sz="2100">
                <a:solidFill>
                  <a:srgbClr val="000000"/>
                </a:solidFill>
                <a:latin typeface="Times New Roman" panose="02020503050405090304"/>
                <a:ea typeface="Times New Roman" panose="02020503050405090304"/>
                <a:cs typeface="Times New Roman" panose="02020503050405090304"/>
                <a:sym typeface="Times New Roman" panose="02020503050405090304"/>
              </a:rPr>
              <a:t>(http</a:t>
            </a:r>
            <a:r>
              <a:rPr lang="en-US" sz="2100">
                <a:solidFill>
                  <a:srgbClr val="000000"/>
                </a:solidFill>
                <a:latin typeface="Times New Roman" panose="02020503050405090304"/>
                <a:ea typeface="Times New Roman" panose="02020503050405090304"/>
                <a:cs typeface="Times New Roman" panose="02020503050405090304"/>
                <a:sym typeface="Times New Roman" panose="02020503050405090304"/>
              </a:rPr>
              <a:t>s</a:t>
            </a:r>
            <a:r>
              <a:rPr lang="en-US" sz="2100">
                <a:solidFill>
                  <a:srgbClr val="000000"/>
                </a:solidFill>
                <a:latin typeface="Times New Roman" panose="02020503050405090304"/>
                <a:ea typeface="Times New Roman" panose="02020503050405090304"/>
                <a:cs typeface="Times New Roman" panose="02020503050405090304"/>
                <a:sym typeface="Times New Roman" panose="02020503050405090304"/>
              </a:rPr>
              <a:t>://doi.org/1</a:t>
            </a:r>
            <a:r>
              <a:rPr lang="en-US" sz="2100">
                <a:solidFill>
                  <a:srgbClr val="000000"/>
                </a:solidFill>
                <a:latin typeface="Times New Roman" panose="02020503050405090304"/>
                <a:ea typeface="Times New Roman" panose="02020503050405090304"/>
                <a:cs typeface="Times New Roman" panose="02020503050405090304"/>
                <a:sym typeface="Times New Roman" panose="02020503050405090304"/>
              </a:rPr>
              <a:t>0</a:t>
            </a:r>
            <a:r>
              <a:rPr lang="en-US" sz="2100">
                <a:solidFill>
                  <a:srgbClr val="000000"/>
                </a:solidFill>
                <a:latin typeface="Times New Roman" panose="02020503050405090304"/>
                <a:ea typeface="Times New Roman" panose="02020503050405090304"/>
                <a:cs typeface="Times New Roman" panose="02020503050405090304"/>
                <a:sym typeface="Times New Roman" panose="02020503050405090304"/>
              </a:rPr>
              <a:t>.1109/I2CT612</a:t>
            </a:r>
            <a:r>
              <a:rPr lang="en-US" sz="2100">
                <a:solidFill>
                  <a:srgbClr val="000000"/>
                </a:solidFill>
                <a:latin typeface="Times New Roman" panose="02020503050405090304"/>
                <a:ea typeface="Times New Roman" panose="02020503050405090304"/>
                <a:cs typeface="Times New Roman" panose="02020503050405090304"/>
                <a:sym typeface="Times New Roman" panose="02020503050405090304"/>
              </a:rPr>
              <a:t>23</a:t>
            </a:r>
            <a:r>
              <a:rPr lang="en-US" sz="2100">
                <a:solidFill>
                  <a:srgbClr val="000000"/>
                </a:solidFill>
                <a:latin typeface="Times New Roman" panose="02020503050405090304"/>
                <a:ea typeface="Times New Roman" panose="02020503050405090304"/>
                <a:cs typeface="Times New Roman" panose="02020503050405090304"/>
                <a:sym typeface="Times New Roman" panose="02020503050405090304"/>
              </a:rPr>
              <a:t>.2024</a:t>
            </a:r>
            <a:r>
              <a:rPr lang="en-US" sz="2100">
                <a:solidFill>
                  <a:srgbClr val="000000"/>
                </a:solidFill>
                <a:latin typeface="Times New Roman" panose="02020503050405090304"/>
                <a:ea typeface="Times New Roman" panose="02020503050405090304"/>
                <a:cs typeface="Times New Roman" panose="02020503050405090304"/>
                <a:sym typeface="Times New Roman" panose="02020503050405090304"/>
              </a:rPr>
              <a:t>.</a:t>
            </a:r>
            <a:r>
              <a:rPr lang="en-US" sz="2100">
                <a:solidFill>
                  <a:srgbClr val="000000"/>
                </a:solidFill>
                <a:latin typeface="Times New Roman" panose="02020503050405090304"/>
                <a:ea typeface="Times New Roman" panose="02020503050405090304"/>
                <a:cs typeface="Times New Roman" panose="02020503050405090304"/>
                <a:sym typeface="Times New Roman" panose="02020503050405090304"/>
              </a:rPr>
              <a:t>10544124)</a:t>
            </a:r>
            <a:endParaRPr lang="en-US" sz="2100">
              <a:solidFill>
                <a:srgbClr val="000000"/>
              </a:solidFill>
              <a:latin typeface="Times New Roman" panose="02020503050405090304"/>
              <a:ea typeface="Times New Roman" panose="02020503050405090304"/>
              <a:cs typeface="Times New Roman" panose="02020503050405090304"/>
              <a:sym typeface="Times New Roman" panose="02020503050405090304"/>
            </a:endParaRPr>
          </a:p>
          <a:p>
            <a:pPr algn="l">
              <a:lnSpc>
                <a:spcPts val="1815"/>
              </a:lnSpc>
            </a:pPr>
          </a:p>
          <a:p>
            <a:pPr algn="l">
              <a:lnSpc>
                <a:spcPts val="1815"/>
              </a:lnSpc>
            </a:pPr>
            <a:r>
              <a:rPr lang="en-US" sz="2100">
                <a:solidFill>
                  <a:srgbClr val="000000"/>
                </a:solidFill>
                <a:latin typeface="Times New Roman" panose="02020503050405090304"/>
                <a:ea typeface="Times New Roman" panose="02020503050405090304"/>
                <a:cs typeface="Times New Roman" panose="02020503050405090304"/>
                <a:sym typeface="Times New Roman" panose="02020503050405090304"/>
              </a:rPr>
              <a:t>[7] Müh</a:t>
            </a:r>
            <a:r>
              <a:rPr lang="en-US" sz="2100">
                <a:solidFill>
                  <a:srgbClr val="000000"/>
                </a:solidFill>
                <a:latin typeface="Times New Roman" panose="02020503050405090304"/>
                <a:ea typeface="Times New Roman" panose="02020503050405090304"/>
                <a:cs typeface="Times New Roman" panose="02020503050405090304"/>
                <a:sym typeface="Times New Roman" panose="02020503050405090304"/>
              </a:rPr>
              <a:t>l</a:t>
            </a:r>
            <a:r>
              <a:rPr lang="en-US" sz="2100">
                <a:solidFill>
                  <a:srgbClr val="000000"/>
                </a:solidFill>
                <a:latin typeface="Times New Roman" panose="02020503050405090304"/>
                <a:ea typeface="Times New Roman" panose="02020503050405090304"/>
                <a:cs typeface="Times New Roman" panose="02020503050405090304"/>
                <a:sym typeface="Times New Roman" panose="02020503050405090304"/>
              </a:rPr>
              <a:t>ematte</a:t>
            </a:r>
            <a:r>
              <a:rPr lang="en-US" sz="2100">
                <a:solidFill>
                  <a:srgbClr val="000000"/>
                </a:solidFill>
                <a:latin typeface="Times New Roman" panose="02020503050405090304"/>
                <a:ea typeface="Times New Roman" panose="02020503050405090304"/>
                <a:cs typeface="Times New Roman" panose="02020503050405090304"/>
                <a:sym typeface="Times New Roman" panose="02020503050405090304"/>
              </a:rPr>
              <a:t>r</a:t>
            </a:r>
            <a:r>
              <a:rPr lang="en-US" sz="2100">
                <a:solidFill>
                  <a:srgbClr val="000000"/>
                </a:solidFill>
                <a:latin typeface="Times New Roman" panose="02020503050405090304"/>
                <a:ea typeface="Times New Roman" panose="02020503050405090304"/>
                <a:cs typeface="Times New Roman" panose="02020503050405090304"/>
                <a:sym typeface="Times New Roman" panose="02020503050405090304"/>
              </a:rPr>
              <a:t>, D. J.</a:t>
            </a:r>
            <a:r>
              <a:rPr lang="en-US" sz="2100">
                <a:solidFill>
                  <a:srgbClr val="000000"/>
                </a:solidFill>
                <a:latin typeface="Times New Roman" panose="02020503050405090304"/>
                <a:ea typeface="Times New Roman" panose="02020503050405090304"/>
                <a:cs typeface="Times New Roman" panose="02020503050405090304"/>
                <a:sym typeface="Times New Roman" panose="02020503050405090304"/>
              </a:rPr>
              <a:t>, </a:t>
            </a:r>
            <a:r>
              <a:rPr lang="en-US" sz="2100">
                <a:solidFill>
                  <a:srgbClr val="000000"/>
                </a:solidFill>
                <a:latin typeface="Times New Roman" panose="02020503050405090304"/>
                <a:ea typeface="Times New Roman" panose="02020503050405090304"/>
                <a:cs typeface="Times New Roman" panose="02020503050405090304"/>
                <a:sym typeface="Times New Roman" panose="02020503050405090304"/>
              </a:rPr>
              <a:t>Wiede</a:t>
            </a:r>
            <a:r>
              <a:rPr lang="en-US" sz="2100">
                <a:solidFill>
                  <a:srgbClr val="000000"/>
                </a:solidFill>
                <a:latin typeface="Times New Roman" panose="02020503050405090304"/>
                <a:ea typeface="Times New Roman" panose="02020503050405090304"/>
                <a:cs typeface="Times New Roman" panose="02020503050405090304"/>
                <a:sym typeface="Times New Roman" panose="02020503050405090304"/>
              </a:rPr>
              <a:t>ma</a:t>
            </a:r>
            <a:r>
              <a:rPr lang="en-US" sz="2100">
                <a:solidFill>
                  <a:srgbClr val="000000"/>
                </a:solidFill>
                <a:latin typeface="Times New Roman" panose="02020503050405090304"/>
                <a:ea typeface="Times New Roman" panose="02020503050405090304"/>
                <a:cs typeface="Times New Roman" panose="02020503050405090304"/>
                <a:sym typeface="Times New Roman" panose="02020503050405090304"/>
              </a:rPr>
              <a:t>nn,</a:t>
            </a:r>
            <a:r>
              <a:rPr lang="en-US" sz="2100">
                <a:solidFill>
                  <a:srgbClr val="000000"/>
                </a:solidFill>
                <a:latin typeface="Times New Roman" panose="02020503050405090304"/>
                <a:ea typeface="Times New Roman" panose="02020503050405090304"/>
                <a:cs typeface="Times New Roman" panose="02020503050405090304"/>
                <a:sym typeface="Times New Roman" panose="02020503050405090304"/>
              </a:rPr>
              <a:t> </a:t>
            </a:r>
            <a:r>
              <a:rPr lang="en-US" sz="2100">
                <a:solidFill>
                  <a:srgbClr val="000000"/>
                </a:solidFill>
                <a:latin typeface="Times New Roman" panose="02020503050405090304"/>
                <a:ea typeface="Times New Roman" panose="02020503050405090304"/>
                <a:cs typeface="Times New Roman" panose="02020503050405090304"/>
                <a:sym typeface="Times New Roman" panose="02020503050405090304"/>
              </a:rPr>
              <a:t>N., X</a:t>
            </a:r>
            <a:r>
              <a:rPr lang="en-US" sz="2100">
                <a:solidFill>
                  <a:srgbClr val="000000"/>
                </a:solidFill>
                <a:latin typeface="Times New Roman" panose="02020503050405090304"/>
                <a:ea typeface="Times New Roman" panose="02020503050405090304"/>
                <a:cs typeface="Times New Roman" panose="02020503050405090304"/>
                <a:sym typeface="Times New Roman" panose="02020503050405090304"/>
              </a:rPr>
              <a:t>in</a:t>
            </a:r>
            <a:r>
              <a:rPr lang="en-US" sz="2100">
                <a:solidFill>
                  <a:srgbClr val="000000"/>
                </a:solidFill>
                <a:latin typeface="Times New Roman" panose="02020503050405090304"/>
                <a:ea typeface="Times New Roman" panose="02020503050405090304"/>
                <a:cs typeface="Times New Roman" panose="02020503050405090304"/>
                <a:sym typeface="Times New Roman" panose="02020503050405090304"/>
              </a:rPr>
              <a:t>, Y.</a:t>
            </a:r>
            <a:r>
              <a:rPr lang="en-US" sz="2100">
                <a:solidFill>
                  <a:srgbClr val="000000"/>
                </a:solidFill>
                <a:latin typeface="Times New Roman" panose="02020503050405090304"/>
                <a:ea typeface="Times New Roman" panose="02020503050405090304"/>
                <a:cs typeface="Times New Roman" panose="02020503050405090304"/>
                <a:sym typeface="Times New Roman" panose="02020503050405090304"/>
              </a:rPr>
              <a:t>, </a:t>
            </a:r>
            <a:r>
              <a:rPr lang="en-US" sz="2100">
                <a:solidFill>
                  <a:srgbClr val="000000"/>
                </a:solidFill>
                <a:latin typeface="Times New Roman" panose="02020503050405090304"/>
                <a:ea typeface="Times New Roman" panose="02020503050405090304"/>
                <a:cs typeface="Times New Roman" panose="02020503050405090304"/>
                <a:sym typeface="Times New Roman" panose="02020503050405090304"/>
              </a:rPr>
              <a:t>&amp;</a:t>
            </a:r>
            <a:r>
              <a:rPr lang="en-US" sz="2100">
                <a:solidFill>
                  <a:srgbClr val="000000"/>
                </a:solidFill>
                <a:latin typeface="Times New Roman" panose="02020503050405090304"/>
                <a:ea typeface="Times New Roman" panose="02020503050405090304"/>
                <a:cs typeface="Times New Roman" panose="02020503050405090304"/>
                <a:sym typeface="Times New Roman" panose="02020503050405090304"/>
              </a:rPr>
              <a:t> </a:t>
            </a:r>
            <a:r>
              <a:rPr lang="en-US" sz="2100">
                <a:solidFill>
                  <a:srgbClr val="000000"/>
                </a:solidFill>
                <a:latin typeface="Times New Roman" panose="02020503050405090304"/>
                <a:ea typeface="Times New Roman" panose="02020503050405090304"/>
                <a:cs typeface="Times New Roman" panose="02020503050405090304"/>
                <a:sym typeface="Times New Roman" panose="02020503050405090304"/>
              </a:rPr>
              <a:t>R</a:t>
            </a:r>
            <a:r>
              <a:rPr lang="en-US" sz="2100">
                <a:solidFill>
                  <a:srgbClr val="000000"/>
                </a:solidFill>
                <a:latin typeface="Times New Roman" panose="02020503050405090304"/>
                <a:ea typeface="Times New Roman" panose="02020503050405090304"/>
                <a:cs typeface="Times New Roman" panose="02020503050405090304"/>
                <a:sym typeface="Times New Roman" panose="02020503050405090304"/>
              </a:rPr>
              <a:t>au</a:t>
            </a:r>
            <a:r>
              <a:rPr lang="en-US" sz="2100">
                <a:solidFill>
                  <a:srgbClr val="000000"/>
                </a:solidFill>
                <a:latin typeface="Times New Roman" panose="02020503050405090304"/>
                <a:ea typeface="Times New Roman" panose="02020503050405090304"/>
                <a:cs typeface="Times New Roman" panose="02020503050405090304"/>
                <a:sym typeface="Times New Roman" panose="02020503050405090304"/>
              </a:rPr>
              <a:t>b</a:t>
            </a:r>
            <a:r>
              <a:rPr lang="en-US" sz="2100">
                <a:solidFill>
                  <a:srgbClr val="000000"/>
                </a:solidFill>
                <a:latin typeface="Times New Roman" panose="02020503050405090304"/>
                <a:ea typeface="Times New Roman" panose="02020503050405090304"/>
                <a:cs typeface="Times New Roman" panose="02020503050405090304"/>
                <a:sym typeface="Times New Roman" panose="02020503050405090304"/>
              </a:rPr>
              <a:t>a</a:t>
            </a:r>
            <a:r>
              <a:rPr lang="en-US" sz="2100">
                <a:solidFill>
                  <a:srgbClr val="000000"/>
                </a:solidFill>
                <a:latin typeface="Times New Roman" panose="02020503050405090304"/>
                <a:ea typeface="Times New Roman" panose="02020503050405090304"/>
                <a:cs typeface="Times New Roman" panose="02020503050405090304"/>
                <a:sym typeface="Times New Roman" panose="02020503050405090304"/>
              </a:rPr>
              <a:t>l, M</a:t>
            </a:r>
            <a:r>
              <a:rPr lang="en-US" sz="2100">
                <a:solidFill>
                  <a:srgbClr val="000000"/>
                </a:solidFill>
                <a:latin typeface="Times New Roman" panose="02020503050405090304"/>
                <a:ea typeface="Times New Roman" panose="02020503050405090304"/>
                <a:cs typeface="Times New Roman" panose="02020503050405090304"/>
                <a:sym typeface="Times New Roman" panose="02020503050405090304"/>
              </a:rPr>
              <a:t>. </a:t>
            </a:r>
            <a:r>
              <a:rPr lang="en-US" sz="2100">
                <a:solidFill>
                  <a:srgbClr val="000000"/>
                </a:solidFill>
                <a:latin typeface="Times New Roman" panose="02020503050405090304"/>
                <a:ea typeface="Times New Roman" panose="02020503050405090304"/>
                <a:cs typeface="Times New Roman" panose="02020503050405090304"/>
                <a:sym typeface="Times New Roman" panose="02020503050405090304"/>
              </a:rPr>
              <a:t>(2024). Sp</a:t>
            </a:r>
            <a:r>
              <a:rPr lang="en-US" sz="2100">
                <a:solidFill>
                  <a:srgbClr val="000000"/>
                </a:solidFill>
                <a:latin typeface="Times New Roman" panose="02020503050405090304"/>
                <a:ea typeface="Times New Roman" panose="02020503050405090304"/>
                <a:cs typeface="Times New Roman" panose="02020503050405090304"/>
                <a:sym typeface="Times New Roman" panose="02020503050405090304"/>
              </a:rPr>
              <a:t>atia</a:t>
            </a:r>
            <a:r>
              <a:rPr lang="en-US" sz="2100">
                <a:solidFill>
                  <a:srgbClr val="000000"/>
                </a:solidFill>
                <a:latin typeface="Times New Roman" panose="02020503050405090304"/>
                <a:ea typeface="Times New Roman" panose="02020503050405090304"/>
                <a:cs typeface="Times New Roman" panose="02020503050405090304"/>
                <a:sym typeface="Times New Roman" panose="02020503050405090304"/>
              </a:rPr>
              <a:t>ll</a:t>
            </a:r>
            <a:r>
              <a:rPr lang="en-US" sz="2100">
                <a:solidFill>
                  <a:srgbClr val="000000"/>
                </a:solidFill>
                <a:latin typeface="Times New Roman" panose="02020503050405090304"/>
                <a:ea typeface="Times New Roman" panose="02020503050405090304"/>
                <a:cs typeface="Times New Roman" panose="02020503050405090304"/>
                <a:sym typeface="Times New Roman" panose="02020503050405090304"/>
              </a:rPr>
              <a:t>y</a:t>
            </a:r>
            <a:r>
              <a:rPr lang="en-US" sz="2100">
                <a:solidFill>
                  <a:srgbClr val="000000"/>
                </a:solidFill>
                <a:latin typeface="Times New Roman" panose="02020503050405090304"/>
                <a:ea typeface="Times New Roman" panose="02020503050405090304"/>
                <a:cs typeface="Times New Roman" panose="02020503050405090304"/>
                <a:sym typeface="Times New Roman" panose="02020503050405090304"/>
              </a:rPr>
              <a:t>-awar</a:t>
            </a:r>
            <a:r>
              <a:rPr lang="en-US" sz="2100">
                <a:solidFill>
                  <a:srgbClr val="000000"/>
                </a:solidFill>
                <a:latin typeface="Times New Roman" panose="02020503050405090304"/>
                <a:ea typeface="Times New Roman" panose="02020503050405090304"/>
                <a:cs typeface="Times New Roman" panose="02020503050405090304"/>
                <a:sym typeface="Times New Roman" panose="02020503050405090304"/>
              </a:rPr>
              <a:t>e </a:t>
            </a:r>
            <a:r>
              <a:rPr lang="en-US" sz="2100">
                <a:solidFill>
                  <a:srgbClr val="000000"/>
                </a:solidFill>
                <a:latin typeface="Times New Roman" panose="02020503050405090304"/>
                <a:ea typeface="Times New Roman" panose="02020503050405090304"/>
                <a:cs typeface="Times New Roman" panose="02020503050405090304"/>
                <a:sym typeface="Times New Roman" panose="02020503050405090304"/>
              </a:rPr>
              <a:t>s</a:t>
            </a:r>
            <a:r>
              <a:rPr lang="en-US" sz="2100">
                <a:solidFill>
                  <a:srgbClr val="000000"/>
                </a:solidFill>
                <a:latin typeface="Times New Roman" panose="02020503050405090304"/>
                <a:ea typeface="Times New Roman" panose="02020503050405090304"/>
                <a:cs typeface="Times New Roman" panose="02020503050405090304"/>
                <a:sym typeface="Times New Roman" panose="02020503050405090304"/>
              </a:rPr>
              <a:t>tation </a:t>
            </a:r>
            <a:r>
              <a:rPr lang="en-US" sz="2100">
                <a:solidFill>
                  <a:srgbClr val="000000"/>
                </a:solidFill>
                <a:latin typeface="Times New Roman" panose="02020503050405090304"/>
                <a:ea typeface="Times New Roman" panose="02020503050405090304"/>
                <a:cs typeface="Times New Roman" panose="02020503050405090304"/>
                <a:sym typeface="Times New Roman" panose="02020503050405090304"/>
              </a:rPr>
              <a:t>b</a:t>
            </a:r>
            <a:r>
              <a:rPr lang="en-US" sz="2100">
                <a:solidFill>
                  <a:srgbClr val="000000"/>
                </a:solidFill>
                <a:latin typeface="Times New Roman" panose="02020503050405090304"/>
                <a:ea typeface="Times New Roman" panose="02020503050405090304"/>
                <a:cs typeface="Times New Roman" panose="02020503050405090304"/>
                <a:sym typeface="Times New Roman" panose="02020503050405090304"/>
              </a:rPr>
              <a:t>a</a:t>
            </a:r>
            <a:r>
              <a:rPr lang="en-US" sz="2100">
                <a:solidFill>
                  <a:srgbClr val="000000"/>
                </a:solidFill>
                <a:latin typeface="Times New Roman" panose="02020503050405090304"/>
                <a:ea typeface="Times New Roman" panose="02020503050405090304"/>
                <a:cs typeface="Times New Roman" panose="02020503050405090304"/>
                <a:sym typeface="Times New Roman" panose="02020503050405090304"/>
              </a:rPr>
              <a:t>sed ca</a:t>
            </a:r>
            <a:r>
              <a:rPr lang="en-US" sz="2100">
                <a:solidFill>
                  <a:srgbClr val="000000"/>
                </a:solidFill>
                <a:latin typeface="Times New Roman" panose="02020503050405090304"/>
                <a:ea typeface="Times New Roman" panose="02020503050405090304"/>
                <a:cs typeface="Times New Roman" panose="02020503050405090304"/>
                <a:sym typeface="Times New Roman" panose="02020503050405090304"/>
              </a:rPr>
              <a:t>r</a:t>
            </a:r>
            <a:r>
              <a:rPr lang="en-US" sz="2100">
                <a:solidFill>
                  <a:srgbClr val="000000"/>
                </a:solidFill>
                <a:latin typeface="Times New Roman" panose="02020503050405090304"/>
                <a:ea typeface="Times New Roman" panose="02020503050405090304"/>
                <a:cs typeface="Times New Roman" panose="02020503050405090304"/>
                <a:sym typeface="Times New Roman" panose="02020503050405090304"/>
              </a:rPr>
              <a:t>-s</a:t>
            </a:r>
            <a:r>
              <a:rPr lang="en-US" sz="2100">
                <a:solidFill>
                  <a:srgbClr val="000000"/>
                </a:solidFill>
                <a:latin typeface="Times New Roman" panose="02020503050405090304"/>
                <a:ea typeface="Times New Roman" panose="02020503050405090304"/>
                <a:cs typeface="Times New Roman" panose="02020503050405090304"/>
                <a:sym typeface="Times New Roman" panose="02020503050405090304"/>
              </a:rPr>
              <a:t>h</a:t>
            </a:r>
            <a:r>
              <a:rPr lang="en-US" sz="2100">
                <a:solidFill>
                  <a:srgbClr val="000000"/>
                </a:solidFill>
                <a:latin typeface="Times New Roman" panose="02020503050405090304"/>
                <a:ea typeface="Times New Roman" panose="02020503050405090304"/>
                <a:cs typeface="Times New Roman" panose="02020503050405090304"/>
                <a:sym typeface="Times New Roman" panose="02020503050405090304"/>
              </a:rPr>
              <a:t>a</a:t>
            </a:r>
            <a:r>
              <a:rPr lang="en-US" sz="2100">
                <a:solidFill>
                  <a:srgbClr val="000000"/>
                </a:solidFill>
                <a:latin typeface="Times New Roman" panose="02020503050405090304"/>
                <a:ea typeface="Times New Roman" panose="02020503050405090304"/>
                <a:cs typeface="Times New Roman" panose="02020503050405090304"/>
                <a:sym typeface="Times New Roman" panose="02020503050405090304"/>
              </a:rPr>
              <a:t>r</a:t>
            </a:r>
            <a:r>
              <a:rPr lang="en-US" sz="2100">
                <a:solidFill>
                  <a:srgbClr val="000000"/>
                </a:solidFill>
                <a:latin typeface="Times New Roman" panose="02020503050405090304"/>
                <a:ea typeface="Times New Roman" panose="02020503050405090304"/>
                <a:cs typeface="Times New Roman" panose="02020503050405090304"/>
                <a:sym typeface="Times New Roman" panose="02020503050405090304"/>
              </a:rPr>
              <a:t>ing</a:t>
            </a:r>
            <a:r>
              <a:rPr lang="en-US" sz="2100">
                <a:solidFill>
                  <a:srgbClr val="000000"/>
                </a:solidFill>
                <a:latin typeface="Times New Roman" panose="02020503050405090304"/>
                <a:ea typeface="Times New Roman" panose="02020503050405090304"/>
                <a:cs typeface="Times New Roman" panose="02020503050405090304"/>
                <a:sym typeface="Times New Roman" panose="02020503050405090304"/>
              </a:rPr>
              <a:t> </a:t>
            </a:r>
            <a:r>
              <a:rPr lang="en-US" sz="2100">
                <a:solidFill>
                  <a:srgbClr val="000000"/>
                </a:solidFill>
                <a:latin typeface="Times New Roman" panose="02020503050405090304"/>
                <a:ea typeface="Times New Roman" panose="02020503050405090304"/>
                <a:cs typeface="Times New Roman" panose="02020503050405090304"/>
                <a:sym typeface="Times New Roman" panose="02020503050405090304"/>
              </a:rPr>
              <a:t>d</a:t>
            </a:r>
            <a:r>
              <a:rPr lang="en-US" sz="2100">
                <a:solidFill>
                  <a:srgbClr val="000000"/>
                </a:solidFill>
                <a:latin typeface="Times New Roman" panose="02020503050405090304"/>
                <a:ea typeface="Times New Roman" panose="02020503050405090304"/>
                <a:cs typeface="Times New Roman" panose="02020503050405090304"/>
                <a:sym typeface="Times New Roman" panose="02020503050405090304"/>
              </a:rPr>
              <a:t>e</a:t>
            </a:r>
            <a:r>
              <a:rPr lang="en-US" sz="2100">
                <a:solidFill>
                  <a:srgbClr val="000000"/>
                </a:solidFill>
                <a:latin typeface="Times New Roman" panose="02020503050405090304"/>
                <a:ea typeface="Times New Roman" panose="02020503050405090304"/>
                <a:cs typeface="Times New Roman" panose="02020503050405090304"/>
                <a:sym typeface="Times New Roman" panose="02020503050405090304"/>
              </a:rPr>
              <a:t>m</a:t>
            </a:r>
            <a:r>
              <a:rPr lang="en-US" sz="2100">
                <a:solidFill>
                  <a:srgbClr val="000000"/>
                </a:solidFill>
                <a:latin typeface="Times New Roman" panose="02020503050405090304"/>
                <a:ea typeface="Times New Roman" panose="02020503050405090304"/>
                <a:cs typeface="Times New Roman" panose="02020503050405090304"/>
                <a:sym typeface="Times New Roman" panose="02020503050405090304"/>
              </a:rPr>
              <a:t>a</a:t>
            </a:r>
            <a:r>
              <a:rPr lang="en-US" sz="2100">
                <a:solidFill>
                  <a:srgbClr val="000000"/>
                </a:solidFill>
                <a:latin typeface="Times New Roman" panose="02020503050405090304"/>
                <a:ea typeface="Times New Roman" panose="02020503050405090304"/>
                <a:cs typeface="Times New Roman" panose="02020503050405090304"/>
                <a:sym typeface="Times New Roman" panose="02020503050405090304"/>
              </a:rPr>
              <a:t>nd</a:t>
            </a:r>
            <a:r>
              <a:rPr lang="en-US" sz="2100">
                <a:solidFill>
                  <a:srgbClr val="000000"/>
                </a:solidFill>
                <a:latin typeface="Times New Roman" panose="02020503050405090304"/>
                <a:ea typeface="Times New Roman" panose="02020503050405090304"/>
                <a:cs typeface="Times New Roman" panose="02020503050405090304"/>
                <a:sym typeface="Times New Roman" panose="02020503050405090304"/>
              </a:rPr>
              <a:t> </a:t>
            </a:r>
            <a:r>
              <a:rPr lang="en-US" sz="2100">
                <a:solidFill>
                  <a:srgbClr val="000000"/>
                </a:solidFill>
                <a:latin typeface="Times New Roman" panose="02020503050405090304"/>
                <a:ea typeface="Times New Roman" panose="02020503050405090304"/>
                <a:cs typeface="Times New Roman" panose="02020503050405090304"/>
                <a:sym typeface="Times New Roman" panose="02020503050405090304"/>
              </a:rPr>
              <a:t>pr</a:t>
            </a:r>
            <a:r>
              <a:rPr lang="en-US" sz="2100">
                <a:solidFill>
                  <a:srgbClr val="000000"/>
                </a:solidFill>
                <a:latin typeface="Times New Roman" panose="02020503050405090304"/>
                <a:ea typeface="Times New Roman" panose="02020503050405090304"/>
                <a:cs typeface="Times New Roman" panose="02020503050405090304"/>
                <a:sym typeface="Times New Roman" panose="02020503050405090304"/>
              </a:rPr>
              <a:t>e</a:t>
            </a:r>
            <a:r>
              <a:rPr lang="en-US" sz="2100">
                <a:solidFill>
                  <a:srgbClr val="000000"/>
                </a:solidFill>
                <a:latin typeface="Times New Roman" panose="02020503050405090304"/>
                <a:ea typeface="Times New Roman" panose="02020503050405090304"/>
                <a:cs typeface="Times New Roman" panose="02020503050405090304"/>
                <a:sym typeface="Times New Roman" panose="02020503050405090304"/>
              </a:rPr>
              <a:t>di</a:t>
            </a:r>
            <a:r>
              <a:rPr lang="en-US" sz="2100">
                <a:solidFill>
                  <a:srgbClr val="000000"/>
                </a:solidFill>
                <a:latin typeface="Times New Roman" panose="02020503050405090304"/>
                <a:ea typeface="Times New Roman" panose="02020503050405090304"/>
                <a:cs typeface="Times New Roman" panose="02020503050405090304"/>
                <a:sym typeface="Times New Roman" panose="02020503050405090304"/>
              </a:rPr>
              <a:t>ction. </a:t>
            </a:r>
            <a:r>
              <a:rPr lang="en-US" sz="2100" i="1">
                <a:solidFill>
                  <a:srgbClr val="000000"/>
                </a:solidFill>
                <a:latin typeface="Times New Roman Italics"/>
                <a:ea typeface="Times New Roman Italics"/>
                <a:cs typeface="Times New Roman Italics"/>
                <a:sym typeface="Times New Roman Italics"/>
              </a:rPr>
              <a:t>Journal of </a:t>
            </a:r>
            <a:r>
              <a:rPr lang="en-US" sz="2100" i="1">
                <a:solidFill>
                  <a:srgbClr val="000000"/>
                </a:solidFill>
                <a:latin typeface="Times New Roman Italics"/>
                <a:ea typeface="Times New Roman Italics"/>
                <a:cs typeface="Times New Roman Italics"/>
                <a:sym typeface="Times New Roman Italics"/>
              </a:rPr>
              <a:t>T</a:t>
            </a:r>
            <a:r>
              <a:rPr lang="en-US" sz="2100" i="1">
                <a:solidFill>
                  <a:srgbClr val="000000"/>
                </a:solidFill>
                <a:latin typeface="Times New Roman Italics"/>
                <a:ea typeface="Times New Roman Italics"/>
                <a:cs typeface="Times New Roman Italics"/>
                <a:sym typeface="Times New Roman Italics"/>
              </a:rPr>
              <a:t>ran</a:t>
            </a:r>
            <a:r>
              <a:rPr lang="en-US" sz="2100" i="1">
                <a:solidFill>
                  <a:srgbClr val="000000"/>
                </a:solidFill>
                <a:latin typeface="Times New Roman Italics"/>
                <a:ea typeface="Times New Roman Italics"/>
                <a:cs typeface="Times New Roman Italics"/>
                <a:sym typeface="Times New Roman Italics"/>
              </a:rPr>
              <a:t>spor</a:t>
            </a:r>
            <a:r>
              <a:rPr lang="en-US" sz="2100" i="1">
                <a:solidFill>
                  <a:srgbClr val="000000"/>
                </a:solidFill>
                <a:latin typeface="Times New Roman Italics"/>
                <a:ea typeface="Times New Roman Italics"/>
                <a:cs typeface="Times New Roman Italics"/>
                <a:sym typeface="Times New Roman Italics"/>
              </a:rPr>
              <a:t>t </a:t>
            </a:r>
            <a:r>
              <a:rPr lang="en-US" sz="2100" i="1">
                <a:solidFill>
                  <a:srgbClr val="000000"/>
                </a:solidFill>
                <a:latin typeface="Times New Roman Italics"/>
                <a:ea typeface="Times New Roman Italics"/>
                <a:cs typeface="Times New Roman Italics"/>
                <a:sym typeface="Times New Roman Italics"/>
              </a:rPr>
              <a:t>G</a:t>
            </a:r>
            <a:r>
              <a:rPr lang="en-US" sz="2100" i="1">
                <a:solidFill>
                  <a:srgbClr val="000000"/>
                </a:solidFill>
                <a:latin typeface="Times New Roman Italics"/>
                <a:ea typeface="Times New Roman Italics"/>
                <a:cs typeface="Times New Roman Italics"/>
                <a:sym typeface="Times New Roman Italics"/>
              </a:rPr>
              <a:t>eog</a:t>
            </a:r>
            <a:r>
              <a:rPr lang="en-US" sz="2100" i="1">
                <a:solidFill>
                  <a:srgbClr val="000000"/>
                </a:solidFill>
                <a:latin typeface="Times New Roman Italics"/>
                <a:ea typeface="Times New Roman Italics"/>
                <a:cs typeface="Times New Roman Italics"/>
                <a:sym typeface="Times New Roman Italics"/>
              </a:rPr>
              <a:t>r</a:t>
            </a:r>
            <a:r>
              <a:rPr lang="en-US" sz="2100" i="1">
                <a:solidFill>
                  <a:srgbClr val="000000"/>
                </a:solidFill>
                <a:latin typeface="Times New Roman Italics"/>
                <a:ea typeface="Times New Roman Italics"/>
                <a:cs typeface="Times New Roman Italics"/>
                <a:sym typeface="Times New Roman Italics"/>
              </a:rPr>
              <a:t>a</a:t>
            </a:r>
            <a:r>
              <a:rPr lang="en-US" sz="2100" i="1">
                <a:solidFill>
                  <a:srgbClr val="000000"/>
                </a:solidFill>
                <a:latin typeface="Times New Roman Italics"/>
                <a:ea typeface="Times New Roman Italics"/>
                <a:cs typeface="Times New Roman Italics"/>
                <a:sym typeface="Times New Roman Italics"/>
              </a:rPr>
              <a:t>ph</a:t>
            </a:r>
            <a:r>
              <a:rPr lang="en-US" sz="2100" i="1">
                <a:solidFill>
                  <a:srgbClr val="000000"/>
                </a:solidFill>
                <a:latin typeface="Times New Roman Italics"/>
                <a:ea typeface="Times New Roman Italics"/>
                <a:cs typeface="Times New Roman Italics"/>
                <a:sym typeface="Times New Roman Italics"/>
              </a:rPr>
              <a:t>y</a:t>
            </a:r>
            <a:r>
              <a:rPr lang="en-US" sz="2100" i="1">
                <a:solidFill>
                  <a:srgbClr val="000000"/>
                </a:solidFill>
                <a:latin typeface="Times New Roman Italics"/>
                <a:ea typeface="Times New Roman Italics"/>
                <a:cs typeface="Times New Roman Italics"/>
                <a:sym typeface="Times New Roman Italics"/>
              </a:rPr>
              <a:t>, </a:t>
            </a:r>
            <a:r>
              <a:rPr lang="en-US" sz="2100" i="1">
                <a:solidFill>
                  <a:srgbClr val="000000"/>
                </a:solidFill>
                <a:latin typeface="Times New Roman Italics"/>
                <a:ea typeface="Times New Roman Italics"/>
                <a:cs typeface="Times New Roman Italics"/>
                <a:sym typeface="Times New Roman Italics"/>
              </a:rPr>
              <a:t>1</a:t>
            </a:r>
            <a:r>
              <a:rPr lang="en-US" sz="2100" i="1">
                <a:solidFill>
                  <a:srgbClr val="000000"/>
                </a:solidFill>
                <a:latin typeface="Times New Roman Italics"/>
                <a:ea typeface="Times New Roman Italics"/>
                <a:cs typeface="Times New Roman Italics"/>
                <a:sym typeface="Times New Roman Italics"/>
              </a:rPr>
              <a:t>14</a:t>
            </a:r>
            <a:r>
              <a:rPr lang="en-US" sz="2100" i="1">
                <a:solidFill>
                  <a:srgbClr val="000000"/>
                </a:solidFill>
                <a:latin typeface="Times New Roman Italics"/>
                <a:ea typeface="Times New Roman Italics"/>
                <a:cs typeface="Times New Roman Italics"/>
                <a:sym typeface="Times New Roman Italics"/>
              </a:rPr>
              <a:t>,</a:t>
            </a:r>
            <a:r>
              <a:rPr lang="en-US" sz="2100">
                <a:solidFill>
                  <a:srgbClr val="000000"/>
                </a:solidFill>
                <a:latin typeface="Times New Roman" panose="02020503050405090304"/>
                <a:ea typeface="Times New Roman" panose="02020503050405090304"/>
                <a:cs typeface="Times New Roman" panose="02020503050405090304"/>
                <a:sym typeface="Times New Roman" panose="02020503050405090304"/>
              </a:rPr>
              <a:t> 1</a:t>
            </a:r>
            <a:r>
              <a:rPr lang="en-US" sz="2100">
                <a:solidFill>
                  <a:srgbClr val="000000"/>
                </a:solidFill>
                <a:latin typeface="Times New Roman" panose="02020503050405090304"/>
                <a:ea typeface="Times New Roman" panose="02020503050405090304"/>
                <a:cs typeface="Times New Roman" panose="02020503050405090304"/>
                <a:sym typeface="Times New Roman" panose="02020503050405090304"/>
              </a:rPr>
              <a:t>03</a:t>
            </a:r>
            <a:r>
              <a:rPr lang="en-US" sz="2100">
                <a:solidFill>
                  <a:srgbClr val="000000"/>
                </a:solidFill>
                <a:latin typeface="Times New Roman" panose="02020503050405090304"/>
                <a:ea typeface="Times New Roman" panose="02020503050405090304"/>
                <a:cs typeface="Times New Roman" panose="02020503050405090304"/>
                <a:sym typeface="Times New Roman" panose="02020503050405090304"/>
              </a:rPr>
              <a:t>765.</a:t>
            </a:r>
            <a:endParaRPr lang="en-US" sz="2100">
              <a:solidFill>
                <a:srgbClr val="000000"/>
              </a:solidFill>
              <a:latin typeface="Times New Roman" panose="02020503050405090304"/>
              <a:ea typeface="Times New Roman" panose="02020503050405090304"/>
              <a:cs typeface="Times New Roman" panose="02020503050405090304"/>
              <a:sym typeface="Times New Roman" panose="02020503050405090304"/>
            </a:endParaRPr>
          </a:p>
          <a:p>
            <a:pPr algn="l">
              <a:lnSpc>
                <a:spcPts val="1815"/>
              </a:lnSpc>
            </a:pPr>
          </a:p>
          <a:p>
            <a:pPr algn="l">
              <a:lnSpc>
                <a:spcPts val="1815"/>
              </a:lnSpc>
            </a:pPr>
            <a:r>
              <a:rPr lang="en-US" sz="2100">
                <a:solidFill>
                  <a:srgbClr val="000000"/>
                </a:solidFill>
                <a:latin typeface="Times New Roman" panose="02020503050405090304"/>
                <a:ea typeface="Times New Roman" panose="02020503050405090304"/>
                <a:cs typeface="Times New Roman" panose="02020503050405090304"/>
                <a:sym typeface="Times New Roman" panose="02020503050405090304"/>
              </a:rPr>
              <a:t>[8] Farm</a:t>
            </a:r>
            <a:r>
              <a:rPr lang="en-US" sz="2100">
                <a:solidFill>
                  <a:srgbClr val="000000"/>
                </a:solidFill>
                <a:latin typeface="Times New Roman" panose="02020503050405090304"/>
                <a:ea typeface="Times New Roman" panose="02020503050405090304"/>
                <a:cs typeface="Times New Roman" panose="02020503050405090304"/>
                <a:sym typeface="Times New Roman" panose="02020503050405090304"/>
              </a:rPr>
              <a:t>an, </a:t>
            </a:r>
            <a:r>
              <a:rPr lang="en-US" sz="2100">
                <a:solidFill>
                  <a:srgbClr val="000000"/>
                </a:solidFill>
                <a:latin typeface="Times New Roman" panose="02020503050405090304"/>
                <a:ea typeface="Times New Roman" panose="02020503050405090304"/>
                <a:cs typeface="Times New Roman" panose="02020503050405090304"/>
                <a:sym typeface="Times New Roman" panose="02020503050405090304"/>
              </a:rPr>
              <a:t>H.</a:t>
            </a:r>
            <a:r>
              <a:rPr lang="en-US" sz="2100">
                <a:solidFill>
                  <a:srgbClr val="000000"/>
                </a:solidFill>
                <a:latin typeface="Times New Roman" panose="02020503050405090304"/>
                <a:ea typeface="Times New Roman" panose="02020503050405090304"/>
                <a:cs typeface="Times New Roman" panose="02020503050405090304"/>
                <a:sym typeface="Times New Roman" panose="02020503050405090304"/>
              </a:rPr>
              <a:t>, Ahm</a:t>
            </a:r>
            <a:r>
              <a:rPr lang="en-US" sz="2100">
                <a:solidFill>
                  <a:srgbClr val="000000"/>
                </a:solidFill>
                <a:latin typeface="Times New Roman" panose="02020503050405090304"/>
                <a:ea typeface="Times New Roman" panose="02020503050405090304"/>
                <a:cs typeface="Times New Roman" panose="02020503050405090304"/>
                <a:sym typeface="Times New Roman" panose="02020503050405090304"/>
              </a:rPr>
              <a:t>e</a:t>
            </a:r>
            <a:r>
              <a:rPr lang="en-US" sz="2100">
                <a:solidFill>
                  <a:srgbClr val="000000"/>
                </a:solidFill>
                <a:latin typeface="Times New Roman" panose="02020503050405090304"/>
                <a:ea typeface="Times New Roman" panose="02020503050405090304"/>
                <a:cs typeface="Times New Roman" panose="02020503050405090304"/>
                <a:sym typeface="Times New Roman" panose="02020503050405090304"/>
              </a:rPr>
              <a:t>d</a:t>
            </a:r>
            <a:r>
              <a:rPr lang="en-US" sz="2100">
                <a:solidFill>
                  <a:srgbClr val="000000"/>
                </a:solidFill>
                <a:latin typeface="Times New Roman" panose="02020503050405090304"/>
                <a:ea typeface="Times New Roman" panose="02020503050405090304"/>
                <a:cs typeface="Times New Roman" panose="02020503050405090304"/>
                <a:sym typeface="Times New Roman" panose="02020503050405090304"/>
              </a:rPr>
              <a:t>,</a:t>
            </a:r>
            <a:r>
              <a:rPr lang="en-US" sz="2100">
                <a:solidFill>
                  <a:srgbClr val="000000"/>
                </a:solidFill>
                <a:latin typeface="Times New Roman" panose="02020503050405090304"/>
                <a:ea typeface="Times New Roman" panose="02020503050405090304"/>
                <a:cs typeface="Times New Roman" panose="02020503050405090304"/>
                <a:sym typeface="Times New Roman" panose="02020503050405090304"/>
              </a:rPr>
              <a:t> </a:t>
            </a:r>
            <a:r>
              <a:rPr lang="en-US" sz="2100">
                <a:solidFill>
                  <a:srgbClr val="000000"/>
                </a:solidFill>
                <a:latin typeface="Times New Roman" panose="02020503050405090304"/>
                <a:ea typeface="Times New Roman" panose="02020503050405090304"/>
                <a:cs typeface="Times New Roman" panose="02020503050405090304"/>
                <a:sym typeface="Times New Roman" panose="02020503050405090304"/>
              </a:rPr>
              <a:t>S., Mug</a:t>
            </a:r>
            <a:r>
              <a:rPr lang="en-US" sz="2100">
                <a:solidFill>
                  <a:srgbClr val="000000"/>
                </a:solidFill>
                <a:latin typeface="Times New Roman" panose="02020503050405090304"/>
                <a:ea typeface="Times New Roman" panose="02020503050405090304"/>
                <a:cs typeface="Times New Roman" panose="02020503050405090304"/>
                <a:sym typeface="Times New Roman" panose="02020503050405090304"/>
              </a:rPr>
              <a:t>ha</a:t>
            </a:r>
            <a:r>
              <a:rPr lang="en-US" sz="2100">
                <a:solidFill>
                  <a:srgbClr val="000000"/>
                </a:solidFill>
                <a:latin typeface="Times New Roman" panose="02020503050405090304"/>
                <a:ea typeface="Times New Roman" panose="02020503050405090304"/>
                <a:cs typeface="Times New Roman" panose="02020503050405090304"/>
                <a:sym typeface="Times New Roman" panose="02020503050405090304"/>
              </a:rPr>
              <a:t>l</a:t>
            </a:r>
            <a:r>
              <a:rPr lang="en-US" sz="2100">
                <a:solidFill>
                  <a:srgbClr val="000000"/>
                </a:solidFill>
                <a:latin typeface="Times New Roman" panose="02020503050405090304"/>
                <a:ea typeface="Times New Roman" panose="02020503050405090304"/>
                <a:cs typeface="Times New Roman" panose="02020503050405090304"/>
                <a:sym typeface="Times New Roman" panose="02020503050405090304"/>
              </a:rPr>
              <a:t>, </a:t>
            </a:r>
            <a:r>
              <a:rPr lang="en-US" sz="2100">
                <a:solidFill>
                  <a:srgbClr val="000000"/>
                </a:solidFill>
                <a:latin typeface="Times New Roman" panose="02020503050405090304"/>
                <a:ea typeface="Times New Roman" panose="02020503050405090304"/>
                <a:cs typeface="Times New Roman" panose="02020503050405090304"/>
                <a:sym typeface="Times New Roman" panose="02020503050405090304"/>
              </a:rPr>
              <a:t>M.</a:t>
            </a:r>
            <a:r>
              <a:rPr lang="en-US" sz="2100">
                <a:solidFill>
                  <a:srgbClr val="000000"/>
                </a:solidFill>
                <a:latin typeface="Times New Roman" panose="02020503050405090304"/>
                <a:ea typeface="Times New Roman" panose="02020503050405090304"/>
                <a:cs typeface="Times New Roman" panose="02020503050405090304"/>
                <a:sym typeface="Times New Roman" panose="02020503050405090304"/>
              </a:rPr>
              <a:t>, </a:t>
            </a:r>
            <a:r>
              <a:rPr lang="en-US" sz="2100">
                <a:solidFill>
                  <a:srgbClr val="000000"/>
                </a:solidFill>
                <a:latin typeface="Times New Roman" panose="02020503050405090304"/>
                <a:ea typeface="Times New Roman" panose="02020503050405090304"/>
                <a:cs typeface="Times New Roman" panose="02020503050405090304"/>
                <a:sym typeface="Times New Roman" panose="02020503050405090304"/>
              </a:rPr>
              <a:t>M</a:t>
            </a:r>
            <a:r>
              <a:rPr lang="en-US" sz="2100">
                <a:solidFill>
                  <a:srgbClr val="000000"/>
                </a:solidFill>
                <a:latin typeface="Times New Roman" panose="02020503050405090304"/>
                <a:ea typeface="Times New Roman" panose="02020503050405090304"/>
                <a:cs typeface="Times New Roman" panose="02020503050405090304"/>
                <a:sym typeface="Times New Roman" panose="02020503050405090304"/>
              </a:rPr>
              <a:t>a</a:t>
            </a:r>
            <a:r>
              <a:rPr lang="en-US" sz="2100">
                <a:solidFill>
                  <a:srgbClr val="000000"/>
                </a:solidFill>
                <a:latin typeface="Times New Roman" panose="02020503050405090304"/>
                <a:ea typeface="Times New Roman" panose="02020503050405090304"/>
                <a:cs typeface="Times New Roman" panose="02020503050405090304"/>
                <a:sym typeface="Times New Roman" panose="02020503050405090304"/>
              </a:rPr>
              <a:t>sto</a:t>
            </a:r>
            <a:r>
              <a:rPr lang="en-US" sz="2100">
                <a:solidFill>
                  <a:srgbClr val="000000"/>
                </a:solidFill>
                <a:latin typeface="Times New Roman" panose="02020503050405090304"/>
                <a:ea typeface="Times New Roman" panose="02020503050405090304"/>
                <a:cs typeface="Times New Roman" panose="02020503050405090304"/>
                <a:sym typeface="Times New Roman" panose="02020503050405090304"/>
              </a:rPr>
              <a:t>i, Q</a:t>
            </a:r>
            <a:r>
              <a:rPr lang="en-US" sz="2100">
                <a:solidFill>
                  <a:srgbClr val="000000"/>
                </a:solidFill>
                <a:latin typeface="Times New Roman" panose="02020503050405090304"/>
                <a:ea typeface="Times New Roman" panose="02020503050405090304"/>
                <a:cs typeface="Times New Roman" panose="02020503050405090304"/>
                <a:sym typeface="Times New Roman" panose="02020503050405090304"/>
              </a:rPr>
              <a:t>.</a:t>
            </a:r>
            <a:r>
              <a:rPr lang="en-US" sz="2100">
                <a:solidFill>
                  <a:srgbClr val="000000"/>
                </a:solidFill>
                <a:latin typeface="Times New Roman" panose="02020503050405090304"/>
                <a:ea typeface="Times New Roman" panose="02020503050405090304"/>
                <a:cs typeface="Times New Roman" panose="02020503050405090304"/>
                <a:sym typeface="Times New Roman" panose="02020503050405090304"/>
              </a:rPr>
              <a:t>, </a:t>
            </a:r>
            <a:r>
              <a:rPr lang="en-US" sz="2100">
                <a:solidFill>
                  <a:srgbClr val="000000"/>
                </a:solidFill>
                <a:latin typeface="Times New Roman" panose="02020503050405090304"/>
                <a:ea typeface="Times New Roman" panose="02020503050405090304"/>
                <a:cs typeface="Times New Roman" panose="02020503050405090304"/>
                <a:sym typeface="Times New Roman" panose="02020503050405090304"/>
              </a:rPr>
              <a:t>&amp; L</a:t>
            </a:r>
            <a:r>
              <a:rPr lang="en-US" sz="2100">
                <a:solidFill>
                  <a:srgbClr val="000000"/>
                </a:solidFill>
                <a:latin typeface="Times New Roman" panose="02020503050405090304"/>
                <a:ea typeface="Times New Roman" panose="02020503050405090304"/>
                <a:cs typeface="Times New Roman" panose="02020503050405090304"/>
                <a:sym typeface="Times New Roman" panose="02020503050405090304"/>
              </a:rPr>
              <a:t>a</a:t>
            </a:r>
            <a:r>
              <a:rPr lang="en-US" sz="2100">
                <a:solidFill>
                  <a:srgbClr val="000000"/>
                </a:solidFill>
                <a:latin typeface="Times New Roman" panose="02020503050405090304"/>
                <a:ea typeface="Times New Roman" panose="02020503050405090304"/>
                <a:cs typeface="Times New Roman" panose="02020503050405090304"/>
                <a:sym typeface="Times New Roman" panose="02020503050405090304"/>
              </a:rPr>
              <a:t>lw</a:t>
            </a:r>
            <a:r>
              <a:rPr lang="en-US" sz="2100">
                <a:solidFill>
                  <a:srgbClr val="000000"/>
                </a:solidFill>
                <a:latin typeface="Times New Roman" panose="02020503050405090304"/>
                <a:ea typeface="Times New Roman" panose="02020503050405090304"/>
                <a:cs typeface="Times New Roman" panose="02020503050405090304"/>
                <a:sym typeface="Times New Roman" panose="02020503050405090304"/>
              </a:rPr>
              <a:t>ani, </a:t>
            </a:r>
            <a:r>
              <a:rPr lang="en-US" sz="2100">
                <a:solidFill>
                  <a:srgbClr val="000000"/>
                </a:solidFill>
                <a:latin typeface="Times New Roman" panose="02020503050405090304"/>
                <a:ea typeface="Times New Roman" panose="02020503050405090304"/>
                <a:cs typeface="Times New Roman" panose="02020503050405090304"/>
                <a:sym typeface="Times New Roman" panose="02020503050405090304"/>
              </a:rPr>
              <a:t>G.</a:t>
            </a:r>
            <a:r>
              <a:rPr lang="en-US" sz="2100">
                <a:solidFill>
                  <a:srgbClr val="000000"/>
                </a:solidFill>
                <a:latin typeface="Times New Roman" panose="02020503050405090304"/>
                <a:ea typeface="Times New Roman" panose="02020503050405090304"/>
                <a:cs typeface="Times New Roman" panose="02020503050405090304"/>
                <a:sym typeface="Times New Roman" panose="02020503050405090304"/>
              </a:rPr>
              <a:t> </a:t>
            </a:r>
            <a:r>
              <a:rPr lang="en-US" sz="2100">
                <a:solidFill>
                  <a:srgbClr val="000000"/>
                </a:solidFill>
                <a:latin typeface="Times New Roman" panose="02020503050405090304"/>
                <a:ea typeface="Times New Roman" panose="02020503050405090304"/>
                <a:cs typeface="Times New Roman" panose="02020503050405090304"/>
                <a:sym typeface="Times New Roman" panose="02020503050405090304"/>
              </a:rPr>
              <a:t>(2025).</a:t>
            </a:r>
            <a:r>
              <a:rPr lang="en-US" sz="2100">
                <a:solidFill>
                  <a:srgbClr val="000000"/>
                </a:solidFill>
                <a:latin typeface="Times New Roman" panose="02020503050405090304"/>
                <a:ea typeface="Times New Roman" panose="02020503050405090304"/>
                <a:cs typeface="Times New Roman" panose="02020503050405090304"/>
                <a:sym typeface="Times New Roman" panose="02020503050405090304"/>
              </a:rPr>
              <a:t> </a:t>
            </a:r>
            <a:r>
              <a:rPr lang="en-US" sz="2100">
                <a:solidFill>
                  <a:srgbClr val="000000"/>
                </a:solidFill>
                <a:latin typeface="Times New Roman" panose="02020503050405090304"/>
                <a:ea typeface="Times New Roman" panose="02020503050405090304"/>
                <a:cs typeface="Times New Roman" panose="02020503050405090304"/>
                <a:sym typeface="Times New Roman" panose="02020503050405090304"/>
              </a:rPr>
              <a:t>C</a:t>
            </a:r>
            <a:r>
              <a:rPr lang="en-US" sz="2100">
                <a:solidFill>
                  <a:srgbClr val="000000"/>
                </a:solidFill>
                <a:latin typeface="Times New Roman" panose="02020503050405090304"/>
                <a:ea typeface="Times New Roman" panose="02020503050405090304"/>
                <a:cs typeface="Times New Roman" panose="02020503050405090304"/>
                <a:sym typeface="Times New Roman" panose="02020503050405090304"/>
              </a:rPr>
              <a:t>a</a:t>
            </a:r>
            <a:r>
              <a:rPr lang="en-US" sz="2100">
                <a:solidFill>
                  <a:srgbClr val="000000"/>
                </a:solidFill>
                <a:latin typeface="Times New Roman" panose="02020503050405090304"/>
                <a:ea typeface="Times New Roman" panose="02020503050405090304"/>
                <a:cs typeface="Times New Roman" panose="02020503050405090304"/>
                <a:sym typeface="Times New Roman" panose="02020503050405090304"/>
              </a:rPr>
              <a:t>r</a:t>
            </a:r>
            <a:r>
              <a:rPr lang="en-US" sz="2100">
                <a:solidFill>
                  <a:srgbClr val="000000"/>
                </a:solidFill>
                <a:latin typeface="Times New Roman" panose="02020503050405090304"/>
                <a:ea typeface="Times New Roman" panose="02020503050405090304"/>
                <a:cs typeface="Times New Roman" panose="02020503050405090304"/>
                <a:sym typeface="Times New Roman" panose="02020503050405090304"/>
              </a:rPr>
              <a:t> </a:t>
            </a:r>
            <a:r>
              <a:rPr lang="en-US" sz="2100">
                <a:solidFill>
                  <a:srgbClr val="000000"/>
                </a:solidFill>
                <a:latin typeface="Times New Roman" panose="02020503050405090304"/>
                <a:ea typeface="Times New Roman" panose="02020503050405090304"/>
                <a:cs typeface="Times New Roman" panose="02020503050405090304"/>
                <a:sym typeface="Times New Roman" panose="02020503050405090304"/>
              </a:rPr>
              <a:t>pr</a:t>
            </a:r>
            <a:r>
              <a:rPr lang="en-US" sz="2100">
                <a:solidFill>
                  <a:srgbClr val="000000"/>
                </a:solidFill>
                <a:latin typeface="Times New Roman" panose="02020503050405090304"/>
                <a:ea typeface="Times New Roman" panose="02020503050405090304"/>
                <a:cs typeface="Times New Roman" panose="02020503050405090304"/>
                <a:sym typeface="Times New Roman" panose="02020503050405090304"/>
              </a:rPr>
              <a:t>i</a:t>
            </a:r>
            <a:r>
              <a:rPr lang="en-US" sz="2100">
                <a:solidFill>
                  <a:srgbClr val="000000"/>
                </a:solidFill>
                <a:latin typeface="Times New Roman" panose="02020503050405090304"/>
                <a:ea typeface="Times New Roman" panose="02020503050405090304"/>
                <a:cs typeface="Times New Roman" panose="02020503050405090304"/>
                <a:sym typeface="Times New Roman" panose="02020503050405090304"/>
              </a:rPr>
              <a:t>c</a:t>
            </a:r>
            <a:r>
              <a:rPr lang="en-US" sz="2100">
                <a:solidFill>
                  <a:srgbClr val="000000"/>
                </a:solidFill>
                <a:latin typeface="Times New Roman" panose="02020503050405090304"/>
                <a:ea typeface="Times New Roman" panose="02020503050405090304"/>
                <a:cs typeface="Times New Roman" panose="02020503050405090304"/>
                <a:sym typeface="Times New Roman" panose="02020503050405090304"/>
              </a:rPr>
              <a:t>e </a:t>
            </a:r>
            <a:r>
              <a:rPr lang="en-US" sz="2100">
                <a:solidFill>
                  <a:srgbClr val="000000"/>
                </a:solidFill>
                <a:latin typeface="Times New Roman" panose="02020503050405090304"/>
                <a:ea typeface="Times New Roman" panose="02020503050405090304"/>
                <a:cs typeface="Times New Roman" panose="02020503050405090304"/>
                <a:sym typeface="Times New Roman" panose="02020503050405090304"/>
              </a:rPr>
              <a:t>p</a:t>
            </a:r>
            <a:r>
              <a:rPr lang="en-US" sz="2100">
                <a:solidFill>
                  <a:srgbClr val="000000"/>
                </a:solidFill>
                <a:latin typeface="Times New Roman" panose="02020503050405090304"/>
                <a:ea typeface="Times New Roman" panose="02020503050405090304"/>
                <a:cs typeface="Times New Roman" panose="02020503050405090304"/>
                <a:sym typeface="Times New Roman" panose="02020503050405090304"/>
              </a:rPr>
              <a:t>re</a:t>
            </a:r>
            <a:r>
              <a:rPr lang="en-US" sz="2100">
                <a:solidFill>
                  <a:srgbClr val="000000"/>
                </a:solidFill>
                <a:latin typeface="Times New Roman" panose="02020503050405090304"/>
                <a:ea typeface="Times New Roman" panose="02020503050405090304"/>
                <a:cs typeface="Times New Roman" panose="02020503050405090304"/>
                <a:sym typeface="Times New Roman" panose="02020503050405090304"/>
              </a:rPr>
              <a:t>dic</a:t>
            </a:r>
            <a:r>
              <a:rPr lang="en-US" sz="2100">
                <a:solidFill>
                  <a:srgbClr val="000000"/>
                </a:solidFill>
                <a:latin typeface="Times New Roman" panose="02020503050405090304"/>
                <a:ea typeface="Times New Roman" panose="02020503050405090304"/>
                <a:cs typeface="Times New Roman" panose="02020503050405090304"/>
                <a:sym typeface="Times New Roman" panose="02020503050405090304"/>
              </a:rPr>
              <a:t>tio</a:t>
            </a:r>
            <a:r>
              <a:rPr lang="en-US" sz="2100">
                <a:solidFill>
                  <a:srgbClr val="000000"/>
                </a:solidFill>
                <a:latin typeface="Times New Roman" panose="02020503050405090304"/>
                <a:ea typeface="Times New Roman" panose="02020503050405090304"/>
                <a:cs typeface="Times New Roman" panose="02020503050405090304"/>
                <a:sym typeface="Times New Roman" panose="02020503050405090304"/>
              </a:rPr>
              <a:t>n </a:t>
            </a:r>
            <a:r>
              <a:rPr lang="en-US" sz="2100">
                <a:solidFill>
                  <a:srgbClr val="000000"/>
                </a:solidFill>
                <a:latin typeface="Times New Roman" panose="02020503050405090304"/>
                <a:ea typeface="Times New Roman" panose="02020503050405090304"/>
                <a:cs typeface="Times New Roman" panose="02020503050405090304"/>
                <a:sym typeface="Times New Roman" panose="02020503050405090304"/>
              </a:rPr>
              <a:t>a</a:t>
            </a:r>
            <a:r>
              <a:rPr lang="en-US" sz="2100">
                <a:solidFill>
                  <a:srgbClr val="000000"/>
                </a:solidFill>
                <a:latin typeface="Times New Roman" panose="02020503050405090304"/>
                <a:ea typeface="Times New Roman" panose="02020503050405090304"/>
                <a:cs typeface="Times New Roman" panose="02020503050405090304"/>
                <a:sym typeface="Times New Roman" panose="02020503050405090304"/>
              </a:rPr>
              <a:t>n</a:t>
            </a:r>
            <a:r>
              <a:rPr lang="en-US" sz="2100">
                <a:solidFill>
                  <a:srgbClr val="000000"/>
                </a:solidFill>
                <a:latin typeface="Times New Roman" panose="02020503050405090304"/>
                <a:ea typeface="Times New Roman" panose="02020503050405090304"/>
                <a:cs typeface="Times New Roman" panose="02020503050405090304"/>
                <a:sym typeface="Times New Roman" panose="02020503050405090304"/>
              </a:rPr>
              <a:t>d</a:t>
            </a:r>
            <a:r>
              <a:rPr lang="en-US" sz="2100">
                <a:solidFill>
                  <a:srgbClr val="000000"/>
                </a:solidFill>
                <a:latin typeface="Times New Roman" panose="02020503050405090304"/>
                <a:ea typeface="Times New Roman" panose="02020503050405090304"/>
                <a:cs typeface="Times New Roman" panose="02020503050405090304"/>
                <a:sym typeface="Times New Roman" panose="02020503050405090304"/>
              </a:rPr>
              <a:t> r</a:t>
            </a:r>
            <a:r>
              <a:rPr lang="en-US" sz="2100">
                <a:solidFill>
                  <a:srgbClr val="000000"/>
                </a:solidFill>
                <a:latin typeface="Times New Roman" panose="02020503050405090304"/>
                <a:ea typeface="Times New Roman" panose="02020503050405090304"/>
                <a:cs typeface="Times New Roman" panose="02020503050405090304"/>
                <a:sym typeface="Times New Roman" panose="02020503050405090304"/>
              </a:rPr>
              <a:t>ec</a:t>
            </a:r>
            <a:r>
              <a:rPr lang="en-US" sz="2100">
                <a:solidFill>
                  <a:srgbClr val="000000"/>
                </a:solidFill>
                <a:latin typeface="Times New Roman" panose="02020503050405090304"/>
                <a:ea typeface="Times New Roman" panose="02020503050405090304"/>
                <a:cs typeface="Times New Roman" panose="02020503050405090304"/>
                <a:sym typeface="Times New Roman" panose="02020503050405090304"/>
              </a:rPr>
              <a:t>ogni</a:t>
            </a:r>
            <a:r>
              <a:rPr lang="en-US" sz="2100">
                <a:solidFill>
                  <a:srgbClr val="000000"/>
                </a:solidFill>
                <a:latin typeface="Times New Roman" panose="02020503050405090304"/>
                <a:ea typeface="Times New Roman" panose="02020503050405090304"/>
                <a:cs typeface="Times New Roman" panose="02020503050405090304"/>
                <a:sym typeface="Times New Roman" panose="02020503050405090304"/>
              </a:rPr>
              <a:t>tion using deep learning a</a:t>
            </a:r>
            <a:r>
              <a:rPr lang="en-US" sz="2100">
                <a:solidFill>
                  <a:srgbClr val="000000"/>
                </a:solidFill>
                <a:latin typeface="Times New Roman" panose="02020503050405090304"/>
                <a:ea typeface="Times New Roman" panose="02020503050405090304"/>
                <a:cs typeface="Times New Roman" panose="02020503050405090304"/>
                <a:sym typeface="Times New Roman" panose="02020503050405090304"/>
              </a:rPr>
              <a:t>nd </a:t>
            </a:r>
            <a:r>
              <a:rPr lang="en-US" sz="2100">
                <a:solidFill>
                  <a:srgbClr val="000000"/>
                </a:solidFill>
                <a:latin typeface="Times New Roman" panose="02020503050405090304"/>
                <a:ea typeface="Times New Roman" panose="02020503050405090304"/>
                <a:cs typeface="Times New Roman" panose="02020503050405090304"/>
                <a:sym typeface="Times New Roman" panose="02020503050405090304"/>
              </a:rPr>
              <a:t>c</a:t>
            </a:r>
            <a:r>
              <a:rPr lang="en-US" sz="2100">
                <a:solidFill>
                  <a:srgbClr val="000000"/>
                </a:solidFill>
                <a:latin typeface="Times New Roman" panose="02020503050405090304"/>
                <a:ea typeface="Times New Roman" panose="02020503050405090304"/>
                <a:cs typeface="Times New Roman" panose="02020503050405090304"/>
                <a:sym typeface="Times New Roman" panose="02020503050405090304"/>
              </a:rPr>
              <a:t>ompu</a:t>
            </a:r>
            <a:r>
              <a:rPr lang="en-US" sz="2100">
                <a:solidFill>
                  <a:srgbClr val="000000"/>
                </a:solidFill>
                <a:latin typeface="Times New Roman" panose="02020503050405090304"/>
                <a:ea typeface="Times New Roman" panose="02020503050405090304"/>
                <a:cs typeface="Times New Roman" panose="02020503050405090304"/>
                <a:sym typeface="Times New Roman" panose="02020503050405090304"/>
              </a:rPr>
              <a:t>ter </a:t>
            </a:r>
            <a:r>
              <a:rPr lang="en-US" sz="2100">
                <a:solidFill>
                  <a:srgbClr val="000000"/>
                </a:solidFill>
                <a:latin typeface="Times New Roman" panose="02020503050405090304"/>
                <a:ea typeface="Times New Roman" panose="02020503050405090304"/>
                <a:cs typeface="Times New Roman" panose="02020503050405090304"/>
                <a:sym typeface="Times New Roman" panose="02020503050405090304"/>
              </a:rPr>
              <a:t>vi</a:t>
            </a:r>
            <a:r>
              <a:rPr lang="en-US" sz="2100">
                <a:solidFill>
                  <a:srgbClr val="000000"/>
                </a:solidFill>
                <a:latin typeface="Times New Roman" panose="02020503050405090304"/>
                <a:ea typeface="Times New Roman" panose="02020503050405090304"/>
                <a:cs typeface="Times New Roman" panose="02020503050405090304"/>
                <a:sym typeface="Times New Roman" panose="02020503050405090304"/>
              </a:rPr>
              <a:t>s</a:t>
            </a:r>
            <a:r>
              <a:rPr lang="en-US" sz="2100">
                <a:solidFill>
                  <a:srgbClr val="000000"/>
                </a:solidFill>
                <a:latin typeface="Times New Roman" panose="02020503050405090304"/>
                <a:ea typeface="Times New Roman" panose="02020503050405090304"/>
                <a:cs typeface="Times New Roman" panose="02020503050405090304"/>
                <a:sym typeface="Times New Roman" panose="02020503050405090304"/>
              </a:rPr>
              <a:t>ion</a:t>
            </a:r>
            <a:r>
              <a:rPr lang="en-US" sz="2100">
                <a:solidFill>
                  <a:srgbClr val="000000"/>
                </a:solidFill>
                <a:latin typeface="Times New Roman" panose="02020503050405090304"/>
                <a:ea typeface="Times New Roman" panose="02020503050405090304"/>
                <a:cs typeface="Times New Roman" panose="02020503050405090304"/>
                <a:sym typeface="Times New Roman" panose="02020503050405090304"/>
              </a:rPr>
              <a:t> </a:t>
            </a:r>
            <a:r>
              <a:rPr lang="en-US" sz="2100">
                <a:solidFill>
                  <a:srgbClr val="000000"/>
                </a:solidFill>
                <a:latin typeface="Times New Roman" panose="02020503050405090304"/>
                <a:ea typeface="Times New Roman" panose="02020503050405090304"/>
                <a:cs typeface="Times New Roman" panose="02020503050405090304"/>
                <a:sym typeface="Times New Roman" panose="02020503050405090304"/>
              </a:rPr>
              <a:t>a</a:t>
            </a:r>
            <a:r>
              <a:rPr lang="en-US" sz="2100">
                <a:solidFill>
                  <a:srgbClr val="000000"/>
                </a:solidFill>
                <a:latin typeface="Times New Roman" panose="02020503050405090304"/>
                <a:ea typeface="Times New Roman" panose="02020503050405090304"/>
                <a:cs typeface="Times New Roman" panose="02020503050405090304"/>
                <a:sym typeface="Times New Roman" panose="02020503050405090304"/>
              </a:rPr>
              <a:t>lgorithms. </a:t>
            </a:r>
            <a:r>
              <a:rPr lang="en-US" sz="2100" i="1">
                <a:solidFill>
                  <a:srgbClr val="000000"/>
                </a:solidFill>
                <a:latin typeface="Times New Roman Italics"/>
                <a:ea typeface="Times New Roman Italics"/>
                <a:cs typeface="Times New Roman Italics"/>
                <a:sym typeface="Times New Roman Italics"/>
              </a:rPr>
              <a:t>Sir Syed University Research Journal of Engineering &amp; Technology, 15,</a:t>
            </a:r>
            <a:r>
              <a:rPr lang="en-US" sz="2100">
                <a:solidFill>
                  <a:srgbClr val="000000"/>
                </a:solidFill>
                <a:latin typeface="Times New Roman" panose="02020503050405090304"/>
                <a:ea typeface="Times New Roman" panose="02020503050405090304"/>
                <a:cs typeface="Times New Roman" panose="02020503050405090304"/>
                <a:sym typeface="Times New Roman" panose="02020503050405090304"/>
              </a:rPr>
              <a:t> 1-14. </a:t>
            </a:r>
            <a:endParaRPr lang="en-US" sz="2100">
              <a:solidFill>
                <a:srgbClr val="000000"/>
              </a:solidFill>
              <a:latin typeface="Times New Roman" panose="02020503050405090304"/>
              <a:ea typeface="Times New Roman" panose="02020503050405090304"/>
              <a:cs typeface="Times New Roman" panose="02020503050405090304"/>
              <a:sym typeface="Times New Roman" panose="02020503050405090304"/>
            </a:endParaRPr>
          </a:p>
          <a:p>
            <a:pPr algn="l">
              <a:lnSpc>
                <a:spcPts val="1815"/>
              </a:lnSpc>
            </a:pPr>
          </a:p>
          <a:p>
            <a:pPr algn="l">
              <a:lnSpc>
                <a:spcPts val="1815"/>
              </a:lnSpc>
            </a:pPr>
            <a:r>
              <a:rPr lang="en-US" sz="2100">
                <a:solidFill>
                  <a:srgbClr val="000000"/>
                </a:solidFill>
                <a:latin typeface="Times New Roman" panose="02020503050405090304"/>
                <a:ea typeface="Times New Roman" panose="02020503050405090304"/>
                <a:cs typeface="Times New Roman" panose="02020503050405090304"/>
                <a:sym typeface="Times New Roman" panose="02020503050405090304"/>
              </a:rPr>
              <a:t>[9] Mandys, F. (2023). Search for an affordable clean car: Pricing of conventional and clean automobiles. </a:t>
            </a:r>
            <a:r>
              <a:rPr lang="en-US" sz="2100" i="1">
                <a:solidFill>
                  <a:srgbClr val="000000"/>
                </a:solidFill>
                <a:latin typeface="Times New Roman Italics"/>
                <a:ea typeface="Times New Roman Italics"/>
                <a:cs typeface="Times New Roman Italics"/>
                <a:sym typeface="Times New Roman Italics"/>
              </a:rPr>
              <a:t>Transportation Research Part D: Transport and Environment, 118,</a:t>
            </a:r>
            <a:r>
              <a:rPr lang="en-US" sz="2100">
                <a:solidFill>
                  <a:srgbClr val="000000"/>
                </a:solidFill>
                <a:latin typeface="Times New Roman" panose="02020503050405090304"/>
                <a:ea typeface="Times New Roman" panose="02020503050405090304"/>
                <a:cs typeface="Times New Roman" panose="02020503050405090304"/>
                <a:sym typeface="Times New Roman" panose="02020503050405090304"/>
              </a:rPr>
              <a:t> 103738. </a:t>
            </a:r>
            <a:endParaRPr lang="en-US" sz="2100">
              <a:solidFill>
                <a:srgbClr val="000000"/>
              </a:solidFill>
              <a:latin typeface="Times New Roman" panose="02020503050405090304"/>
              <a:ea typeface="Times New Roman" panose="02020503050405090304"/>
              <a:cs typeface="Times New Roman" panose="02020503050405090304"/>
              <a:sym typeface="Times New Roman" panose="02020503050405090304"/>
            </a:endParaRPr>
          </a:p>
          <a:p>
            <a:pPr algn="l">
              <a:lnSpc>
                <a:spcPts val="1815"/>
              </a:lnSpc>
            </a:pPr>
          </a:p>
          <a:p>
            <a:pPr algn="l">
              <a:lnSpc>
                <a:spcPts val="1815"/>
              </a:lnSpc>
            </a:pPr>
            <a:r>
              <a:rPr lang="en-US" sz="2100">
                <a:solidFill>
                  <a:srgbClr val="000000"/>
                </a:solidFill>
                <a:latin typeface="Times New Roman" panose="02020503050405090304"/>
                <a:ea typeface="Times New Roman" panose="02020503050405090304"/>
                <a:cs typeface="Times New Roman" panose="02020503050405090304"/>
                <a:sym typeface="Times New Roman" panose="02020503050405090304"/>
              </a:rPr>
              <a:t>[10] Mad</a:t>
            </a:r>
            <a:r>
              <a:rPr lang="en-US" sz="2100">
                <a:solidFill>
                  <a:srgbClr val="000000"/>
                </a:solidFill>
                <a:latin typeface="Times New Roman" panose="02020503050405090304"/>
                <a:ea typeface="Times New Roman" panose="02020503050405090304"/>
                <a:cs typeface="Times New Roman" panose="02020503050405090304"/>
                <a:sym typeface="Times New Roman" panose="02020503050405090304"/>
              </a:rPr>
              <a:t>h</a:t>
            </a:r>
            <a:r>
              <a:rPr lang="en-US" sz="2100">
                <a:solidFill>
                  <a:srgbClr val="000000"/>
                </a:solidFill>
                <a:latin typeface="Times New Roman" panose="02020503050405090304"/>
                <a:ea typeface="Times New Roman" panose="02020503050405090304"/>
                <a:cs typeface="Times New Roman" panose="02020503050405090304"/>
                <a:sym typeface="Times New Roman" panose="02020503050405090304"/>
              </a:rPr>
              <a:t>us</a:t>
            </a:r>
            <a:r>
              <a:rPr lang="en-US" sz="2100">
                <a:solidFill>
                  <a:srgbClr val="000000"/>
                </a:solidFill>
                <a:latin typeface="Times New Roman" panose="02020503050405090304"/>
                <a:ea typeface="Times New Roman" panose="02020503050405090304"/>
                <a:cs typeface="Times New Roman" panose="02020503050405090304"/>
                <a:sym typeface="Times New Roman" panose="02020503050405090304"/>
              </a:rPr>
              <a:t>ud</a:t>
            </a:r>
            <a:r>
              <a:rPr lang="en-US" sz="2100">
                <a:solidFill>
                  <a:srgbClr val="000000"/>
                </a:solidFill>
                <a:latin typeface="Times New Roman" panose="02020503050405090304"/>
                <a:ea typeface="Times New Roman" panose="02020503050405090304"/>
                <a:cs typeface="Times New Roman" panose="02020503050405090304"/>
                <a:sym typeface="Times New Roman" panose="02020503050405090304"/>
              </a:rPr>
              <a:t>ha</a:t>
            </a:r>
            <a:r>
              <a:rPr lang="en-US" sz="2100">
                <a:solidFill>
                  <a:srgbClr val="000000"/>
                </a:solidFill>
                <a:latin typeface="Times New Roman" panose="02020503050405090304"/>
                <a:ea typeface="Times New Roman" panose="02020503050405090304"/>
                <a:cs typeface="Times New Roman" panose="02020503050405090304"/>
                <a:sym typeface="Times New Roman" panose="02020503050405090304"/>
              </a:rPr>
              <a:t>n</a:t>
            </a:r>
            <a:r>
              <a:rPr lang="en-US" sz="2100">
                <a:solidFill>
                  <a:srgbClr val="000000"/>
                </a:solidFill>
                <a:latin typeface="Times New Roman" panose="02020503050405090304"/>
                <a:ea typeface="Times New Roman" panose="02020503050405090304"/>
                <a:cs typeface="Times New Roman" panose="02020503050405090304"/>
                <a:sym typeface="Times New Roman" panose="02020503050405090304"/>
              </a:rPr>
              <a:t>an</a:t>
            </a:r>
            <a:r>
              <a:rPr lang="en-US" sz="2100">
                <a:solidFill>
                  <a:srgbClr val="000000"/>
                </a:solidFill>
                <a:latin typeface="Times New Roman" panose="02020503050405090304"/>
                <a:ea typeface="Times New Roman" panose="02020503050405090304"/>
                <a:cs typeface="Times New Roman" panose="02020503050405090304"/>
                <a:sym typeface="Times New Roman" panose="02020503050405090304"/>
              </a:rPr>
              <a:t>,</a:t>
            </a:r>
            <a:r>
              <a:rPr lang="en-US" sz="2100">
                <a:solidFill>
                  <a:srgbClr val="000000"/>
                </a:solidFill>
                <a:latin typeface="Times New Roman" panose="02020503050405090304"/>
                <a:ea typeface="Times New Roman" panose="02020503050405090304"/>
                <a:cs typeface="Times New Roman" panose="02020503050405090304"/>
                <a:sym typeface="Times New Roman" panose="02020503050405090304"/>
              </a:rPr>
              <a:t> </a:t>
            </a:r>
            <a:r>
              <a:rPr lang="en-US" sz="2100">
                <a:solidFill>
                  <a:srgbClr val="000000"/>
                </a:solidFill>
                <a:latin typeface="Times New Roman" panose="02020503050405090304"/>
                <a:ea typeface="Times New Roman" panose="02020503050405090304"/>
                <a:cs typeface="Times New Roman" panose="02020503050405090304"/>
                <a:sym typeface="Times New Roman" panose="02020503050405090304"/>
              </a:rPr>
              <a:t>K</a:t>
            </a:r>
            <a:r>
              <a:rPr lang="en-US" sz="2100">
                <a:solidFill>
                  <a:srgbClr val="000000"/>
                </a:solidFill>
                <a:latin typeface="Times New Roman" panose="02020503050405090304"/>
                <a:ea typeface="Times New Roman" panose="02020503050405090304"/>
                <a:cs typeface="Times New Roman" panose="02020503050405090304"/>
                <a:sym typeface="Times New Roman" panose="02020503050405090304"/>
              </a:rPr>
              <a:t>.</a:t>
            </a:r>
            <a:r>
              <a:rPr lang="en-US" sz="2100">
                <a:solidFill>
                  <a:srgbClr val="000000"/>
                </a:solidFill>
                <a:latin typeface="Times New Roman" panose="02020503050405090304"/>
                <a:ea typeface="Times New Roman" panose="02020503050405090304"/>
                <a:cs typeface="Times New Roman" panose="02020503050405090304"/>
                <a:sym typeface="Times New Roman" panose="02020503050405090304"/>
              </a:rPr>
              <a:t>,</a:t>
            </a:r>
            <a:r>
              <a:rPr lang="en-US" sz="2100">
                <a:solidFill>
                  <a:srgbClr val="000000"/>
                </a:solidFill>
                <a:latin typeface="Times New Roman" panose="02020503050405090304"/>
                <a:ea typeface="Times New Roman" panose="02020503050405090304"/>
                <a:cs typeface="Times New Roman" panose="02020503050405090304"/>
                <a:sym typeface="Times New Roman" panose="02020503050405090304"/>
              </a:rPr>
              <a:t> </a:t>
            </a:r>
            <a:r>
              <a:rPr lang="en-US" sz="2100">
                <a:solidFill>
                  <a:srgbClr val="000000"/>
                </a:solidFill>
                <a:latin typeface="Times New Roman" panose="02020503050405090304"/>
                <a:ea typeface="Times New Roman" panose="02020503050405090304"/>
                <a:cs typeface="Times New Roman" panose="02020503050405090304"/>
                <a:sym typeface="Times New Roman" panose="02020503050405090304"/>
              </a:rPr>
              <a:t>Mi</a:t>
            </a:r>
            <a:r>
              <a:rPr lang="en-US" sz="2100">
                <a:solidFill>
                  <a:srgbClr val="000000"/>
                </a:solidFill>
                <a:latin typeface="Times New Roman" panose="02020503050405090304"/>
                <a:ea typeface="Times New Roman" panose="02020503050405090304"/>
                <a:cs typeface="Times New Roman" panose="02020503050405090304"/>
                <a:sym typeface="Times New Roman" panose="02020503050405090304"/>
              </a:rPr>
              <a:t>s</a:t>
            </a:r>
            <a:r>
              <a:rPr lang="en-US" sz="2100">
                <a:solidFill>
                  <a:srgbClr val="000000"/>
                </a:solidFill>
                <a:latin typeface="Times New Roman" panose="02020503050405090304"/>
                <a:ea typeface="Times New Roman" panose="02020503050405090304"/>
                <a:cs typeface="Times New Roman" panose="02020503050405090304"/>
                <a:sym typeface="Times New Roman" panose="02020503050405090304"/>
              </a:rPr>
              <a:t>hr</a:t>
            </a:r>
            <a:r>
              <a:rPr lang="en-US" sz="2100">
                <a:solidFill>
                  <a:srgbClr val="000000"/>
                </a:solidFill>
                <a:latin typeface="Times New Roman" panose="02020503050405090304"/>
                <a:ea typeface="Times New Roman" panose="02020503050405090304"/>
                <a:cs typeface="Times New Roman" panose="02020503050405090304"/>
                <a:sym typeface="Times New Roman" panose="02020503050405090304"/>
              </a:rPr>
              <a:t>a</a:t>
            </a:r>
            <a:r>
              <a:rPr lang="en-US" sz="2100">
                <a:solidFill>
                  <a:srgbClr val="000000"/>
                </a:solidFill>
                <a:latin typeface="Times New Roman" panose="02020503050405090304"/>
                <a:ea typeface="Times New Roman" panose="02020503050405090304"/>
                <a:cs typeface="Times New Roman" panose="02020503050405090304"/>
                <a:sym typeface="Times New Roman" panose="02020503050405090304"/>
              </a:rPr>
              <a:t>, A</a:t>
            </a:r>
            <a:r>
              <a:rPr lang="en-US" sz="2100">
                <a:solidFill>
                  <a:srgbClr val="000000"/>
                </a:solidFill>
                <a:latin typeface="Times New Roman" panose="02020503050405090304"/>
                <a:ea typeface="Times New Roman" panose="02020503050405090304"/>
                <a:cs typeface="Times New Roman" panose="02020503050405090304"/>
                <a:sym typeface="Times New Roman" panose="02020503050405090304"/>
              </a:rPr>
              <a:t>.</a:t>
            </a:r>
            <a:r>
              <a:rPr lang="en-US" sz="2100">
                <a:solidFill>
                  <a:srgbClr val="000000"/>
                </a:solidFill>
                <a:latin typeface="Times New Roman" panose="02020503050405090304"/>
                <a:ea typeface="Times New Roman" panose="02020503050405090304"/>
                <a:cs typeface="Times New Roman" panose="02020503050405090304"/>
                <a:sym typeface="Times New Roman" panose="02020503050405090304"/>
              </a:rPr>
              <a:t>, &amp;</a:t>
            </a:r>
            <a:r>
              <a:rPr lang="en-US" sz="2100">
                <a:solidFill>
                  <a:srgbClr val="000000"/>
                </a:solidFill>
                <a:latin typeface="Times New Roman" panose="02020503050405090304"/>
                <a:ea typeface="Times New Roman" panose="02020503050405090304"/>
                <a:cs typeface="Times New Roman" panose="02020503050405090304"/>
                <a:sym typeface="Times New Roman" panose="02020503050405090304"/>
              </a:rPr>
              <a:t> </a:t>
            </a:r>
            <a:r>
              <a:rPr lang="en-US" sz="2100">
                <a:solidFill>
                  <a:srgbClr val="000000"/>
                </a:solidFill>
                <a:latin typeface="Times New Roman" panose="02020503050405090304"/>
                <a:ea typeface="Times New Roman" panose="02020503050405090304"/>
                <a:cs typeface="Times New Roman" panose="02020503050405090304"/>
                <a:sym typeface="Times New Roman" panose="02020503050405090304"/>
              </a:rPr>
              <a:t>A</a:t>
            </a:r>
            <a:r>
              <a:rPr lang="en-US" sz="2100">
                <a:solidFill>
                  <a:srgbClr val="000000"/>
                </a:solidFill>
                <a:latin typeface="Times New Roman" panose="02020503050405090304"/>
                <a:ea typeface="Times New Roman" panose="02020503050405090304"/>
                <a:cs typeface="Times New Roman" panose="02020503050405090304"/>
                <a:sym typeface="Times New Roman" panose="02020503050405090304"/>
              </a:rPr>
              <a:t>gar</a:t>
            </a:r>
            <a:r>
              <a:rPr lang="en-US" sz="2100">
                <a:solidFill>
                  <a:srgbClr val="000000"/>
                </a:solidFill>
                <a:latin typeface="Times New Roman" panose="02020503050405090304"/>
                <a:ea typeface="Times New Roman" panose="02020503050405090304"/>
                <a:cs typeface="Times New Roman" panose="02020503050405090304"/>
                <a:sym typeface="Times New Roman" panose="02020503050405090304"/>
              </a:rPr>
              <a:t>w</a:t>
            </a:r>
            <a:r>
              <a:rPr lang="en-US" sz="2100">
                <a:solidFill>
                  <a:srgbClr val="000000"/>
                </a:solidFill>
                <a:latin typeface="Times New Roman" panose="02020503050405090304"/>
                <a:ea typeface="Times New Roman" panose="02020503050405090304"/>
                <a:cs typeface="Times New Roman" panose="02020503050405090304"/>
                <a:sym typeface="Times New Roman" panose="02020503050405090304"/>
              </a:rPr>
              <a:t>al</a:t>
            </a:r>
            <a:r>
              <a:rPr lang="en-US" sz="2100">
                <a:solidFill>
                  <a:srgbClr val="000000"/>
                </a:solidFill>
                <a:latin typeface="Times New Roman" panose="02020503050405090304"/>
                <a:ea typeface="Times New Roman" panose="02020503050405090304"/>
                <a:cs typeface="Times New Roman" panose="02020503050405090304"/>
                <a:sym typeface="Times New Roman" panose="02020503050405090304"/>
              </a:rPr>
              <a:t>, A. (2024). P</a:t>
            </a:r>
            <a:r>
              <a:rPr lang="en-US" sz="2100">
                <a:solidFill>
                  <a:srgbClr val="000000"/>
                </a:solidFill>
                <a:latin typeface="Times New Roman" panose="02020503050405090304"/>
                <a:ea typeface="Times New Roman" panose="02020503050405090304"/>
                <a:cs typeface="Times New Roman" panose="02020503050405090304"/>
                <a:sym typeface="Times New Roman" panose="02020503050405090304"/>
              </a:rPr>
              <a:t>r</a:t>
            </a:r>
            <a:r>
              <a:rPr lang="en-US" sz="2100">
                <a:solidFill>
                  <a:srgbClr val="000000"/>
                </a:solidFill>
                <a:latin typeface="Times New Roman" panose="02020503050405090304"/>
                <a:ea typeface="Times New Roman" panose="02020503050405090304"/>
                <a:cs typeface="Times New Roman" panose="02020503050405090304"/>
                <a:sym typeface="Times New Roman" panose="02020503050405090304"/>
              </a:rPr>
              <a:t>obSAINT</a:t>
            </a:r>
            <a:r>
              <a:rPr lang="en-US" sz="2100">
                <a:solidFill>
                  <a:srgbClr val="000000"/>
                </a:solidFill>
                <a:latin typeface="Times New Roman" panose="02020503050405090304"/>
                <a:ea typeface="Times New Roman" panose="02020503050405090304"/>
                <a:cs typeface="Times New Roman" panose="02020503050405090304"/>
                <a:sym typeface="Times New Roman" panose="02020503050405090304"/>
              </a:rPr>
              <a:t>: </a:t>
            </a:r>
            <a:r>
              <a:rPr lang="en-US" sz="2100">
                <a:solidFill>
                  <a:srgbClr val="000000"/>
                </a:solidFill>
                <a:latin typeface="Times New Roman" panose="02020503050405090304"/>
                <a:ea typeface="Times New Roman" panose="02020503050405090304"/>
                <a:cs typeface="Times New Roman" panose="02020503050405090304"/>
                <a:sym typeface="Times New Roman" panose="02020503050405090304"/>
              </a:rPr>
              <a:t>P</a:t>
            </a:r>
            <a:r>
              <a:rPr lang="en-US" sz="2100">
                <a:solidFill>
                  <a:srgbClr val="000000"/>
                </a:solidFill>
                <a:latin typeface="Times New Roman" panose="02020503050405090304"/>
                <a:ea typeface="Times New Roman" panose="02020503050405090304"/>
                <a:cs typeface="Times New Roman" panose="02020503050405090304"/>
                <a:sym typeface="Times New Roman" panose="02020503050405090304"/>
              </a:rPr>
              <a:t>r</a:t>
            </a:r>
            <a:r>
              <a:rPr lang="en-US" sz="2100">
                <a:solidFill>
                  <a:srgbClr val="000000"/>
                </a:solidFill>
                <a:latin typeface="Times New Roman" panose="02020503050405090304"/>
                <a:ea typeface="Times New Roman" panose="02020503050405090304"/>
                <a:cs typeface="Times New Roman" panose="02020503050405090304"/>
                <a:sym typeface="Times New Roman" panose="02020503050405090304"/>
              </a:rPr>
              <a:t>ob</a:t>
            </a:r>
            <a:r>
              <a:rPr lang="en-US" sz="2100">
                <a:solidFill>
                  <a:srgbClr val="000000"/>
                </a:solidFill>
                <a:latin typeface="Times New Roman" panose="02020503050405090304"/>
                <a:ea typeface="Times New Roman" panose="02020503050405090304"/>
                <a:cs typeface="Times New Roman" panose="02020503050405090304"/>
                <a:sym typeface="Times New Roman" panose="02020503050405090304"/>
              </a:rPr>
              <a:t>a</a:t>
            </a:r>
            <a:r>
              <a:rPr lang="en-US" sz="2100">
                <a:solidFill>
                  <a:srgbClr val="000000"/>
                </a:solidFill>
                <a:latin typeface="Times New Roman" panose="02020503050405090304"/>
                <a:ea typeface="Times New Roman" panose="02020503050405090304"/>
                <a:cs typeface="Times New Roman" panose="02020503050405090304"/>
                <a:sym typeface="Times New Roman" panose="02020503050405090304"/>
              </a:rPr>
              <a:t>b</a:t>
            </a:r>
            <a:r>
              <a:rPr lang="en-US" sz="2100">
                <a:solidFill>
                  <a:srgbClr val="000000"/>
                </a:solidFill>
                <a:latin typeface="Times New Roman" panose="02020503050405090304"/>
                <a:ea typeface="Times New Roman" panose="02020503050405090304"/>
                <a:cs typeface="Times New Roman" panose="02020503050405090304"/>
                <a:sym typeface="Times New Roman" panose="02020503050405090304"/>
              </a:rPr>
              <a:t>ili</a:t>
            </a:r>
            <a:r>
              <a:rPr lang="en-US" sz="2100">
                <a:solidFill>
                  <a:srgbClr val="000000"/>
                </a:solidFill>
                <a:latin typeface="Times New Roman" panose="02020503050405090304"/>
                <a:ea typeface="Times New Roman" panose="02020503050405090304"/>
                <a:cs typeface="Times New Roman" panose="02020503050405090304"/>
                <a:sym typeface="Times New Roman" panose="02020503050405090304"/>
              </a:rPr>
              <a:t>s</a:t>
            </a:r>
            <a:r>
              <a:rPr lang="en-US" sz="2100">
                <a:solidFill>
                  <a:srgbClr val="000000"/>
                </a:solidFill>
                <a:latin typeface="Times New Roman" panose="02020503050405090304"/>
                <a:ea typeface="Times New Roman" panose="02020503050405090304"/>
                <a:cs typeface="Times New Roman" panose="02020503050405090304"/>
                <a:sym typeface="Times New Roman" panose="02020503050405090304"/>
              </a:rPr>
              <a:t>tic </a:t>
            </a:r>
            <a:r>
              <a:rPr lang="en-US" sz="2100">
                <a:solidFill>
                  <a:srgbClr val="000000"/>
                </a:solidFill>
                <a:latin typeface="Times New Roman" panose="02020503050405090304"/>
                <a:ea typeface="Times New Roman" panose="02020503050405090304"/>
                <a:cs typeface="Times New Roman" panose="02020503050405090304"/>
                <a:sym typeface="Times New Roman" panose="02020503050405090304"/>
              </a:rPr>
              <a:t>tabul</a:t>
            </a:r>
            <a:r>
              <a:rPr lang="en-US" sz="2100">
                <a:solidFill>
                  <a:srgbClr val="000000"/>
                </a:solidFill>
                <a:latin typeface="Times New Roman" panose="02020503050405090304"/>
                <a:ea typeface="Times New Roman" panose="02020503050405090304"/>
                <a:cs typeface="Times New Roman" panose="02020503050405090304"/>
                <a:sym typeface="Times New Roman" panose="02020503050405090304"/>
              </a:rPr>
              <a:t>a</a:t>
            </a:r>
            <a:r>
              <a:rPr lang="en-US" sz="2100">
                <a:solidFill>
                  <a:srgbClr val="000000"/>
                </a:solidFill>
                <a:latin typeface="Times New Roman" panose="02020503050405090304"/>
                <a:ea typeface="Times New Roman" panose="02020503050405090304"/>
                <a:cs typeface="Times New Roman" panose="02020503050405090304"/>
                <a:sym typeface="Times New Roman" panose="02020503050405090304"/>
              </a:rPr>
              <a:t>r</a:t>
            </a:r>
            <a:r>
              <a:rPr lang="en-US" sz="2100">
                <a:solidFill>
                  <a:srgbClr val="000000"/>
                </a:solidFill>
                <a:latin typeface="Times New Roman" panose="02020503050405090304"/>
                <a:ea typeface="Times New Roman" panose="02020503050405090304"/>
                <a:cs typeface="Times New Roman" panose="02020503050405090304"/>
                <a:sym typeface="Times New Roman" panose="02020503050405090304"/>
              </a:rPr>
              <a:t> </a:t>
            </a:r>
            <a:r>
              <a:rPr lang="en-US" sz="2100">
                <a:solidFill>
                  <a:srgbClr val="000000"/>
                </a:solidFill>
                <a:latin typeface="Times New Roman" panose="02020503050405090304"/>
                <a:ea typeface="Times New Roman" panose="02020503050405090304"/>
                <a:cs typeface="Times New Roman" panose="02020503050405090304"/>
                <a:sym typeface="Times New Roman" panose="02020503050405090304"/>
              </a:rPr>
              <a:t>r</a:t>
            </a:r>
            <a:r>
              <a:rPr lang="en-US" sz="2100">
                <a:solidFill>
                  <a:srgbClr val="000000"/>
                </a:solidFill>
                <a:latin typeface="Times New Roman" panose="02020503050405090304"/>
                <a:ea typeface="Times New Roman" panose="02020503050405090304"/>
                <a:cs typeface="Times New Roman" panose="02020503050405090304"/>
                <a:sym typeface="Times New Roman" panose="02020503050405090304"/>
              </a:rPr>
              <a:t>eg</a:t>
            </a:r>
            <a:r>
              <a:rPr lang="en-US" sz="2100">
                <a:solidFill>
                  <a:srgbClr val="000000"/>
                </a:solidFill>
                <a:latin typeface="Times New Roman" panose="02020503050405090304"/>
                <a:ea typeface="Times New Roman" panose="02020503050405090304"/>
                <a:cs typeface="Times New Roman" panose="02020503050405090304"/>
                <a:sym typeface="Times New Roman" panose="02020503050405090304"/>
              </a:rPr>
              <a:t>r</a:t>
            </a:r>
            <a:r>
              <a:rPr lang="en-US" sz="2100">
                <a:solidFill>
                  <a:srgbClr val="000000"/>
                </a:solidFill>
                <a:latin typeface="Times New Roman" panose="02020503050405090304"/>
                <a:ea typeface="Times New Roman" panose="02020503050405090304"/>
                <a:cs typeface="Times New Roman" panose="02020503050405090304"/>
                <a:sym typeface="Times New Roman" panose="02020503050405090304"/>
              </a:rPr>
              <a:t>e</a:t>
            </a:r>
            <a:r>
              <a:rPr lang="en-US" sz="2100">
                <a:solidFill>
                  <a:srgbClr val="000000"/>
                </a:solidFill>
                <a:latin typeface="Times New Roman" panose="02020503050405090304"/>
                <a:ea typeface="Times New Roman" panose="02020503050405090304"/>
                <a:cs typeface="Times New Roman" panose="02020503050405090304"/>
                <a:sym typeface="Times New Roman" panose="02020503050405090304"/>
              </a:rPr>
              <a:t>ss</a:t>
            </a:r>
            <a:r>
              <a:rPr lang="en-US" sz="2100">
                <a:solidFill>
                  <a:srgbClr val="000000"/>
                </a:solidFill>
                <a:latin typeface="Times New Roman" panose="02020503050405090304"/>
                <a:ea typeface="Times New Roman" panose="02020503050405090304"/>
                <a:cs typeface="Times New Roman" panose="02020503050405090304"/>
                <a:sym typeface="Times New Roman" panose="02020503050405090304"/>
              </a:rPr>
              <a:t>ion </a:t>
            </a:r>
            <a:r>
              <a:rPr lang="en-US" sz="2100">
                <a:solidFill>
                  <a:srgbClr val="000000"/>
                </a:solidFill>
                <a:latin typeface="Times New Roman" panose="02020503050405090304"/>
                <a:ea typeface="Times New Roman" panose="02020503050405090304"/>
                <a:cs typeface="Times New Roman" panose="02020503050405090304"/>
                <a:sym typeface="Times New Roman" panose="02020503050405090304"/>
              </a:rPr>
              <a:t>for use</a:t>
            </a:r>
            <a:r>
              <a:rPr lang="en-US" sz="2100">
                <a:solidFill>
                  <a:srgbClr val="000000"/>
                </a:solidFill>
                <a:latin typeface="Times New Roman" panose="02020503050405090304"/>
                <a:ea typeface="Times New Roman" panose="02020503050405090304"/>
                <a:cs typeface="Times New Roman" panose="02020503050405090304"/>
                <a:sym typeface="Times New Roman" panose="02020503050405090304"/>
              </a:rPr>
              <a:t>d </a:t>
            </a:r>
            <a:r>
              <a:rPr lang="en-US" sz="2100">
                <a:solidFill>
                  <a:srgbClr val="000000"/>
                </a:solidFill>
                <a:latin typeface="Times New Roman" panose="02020503050405090304"/>
                <a:ea typeface="Times New Roman" panose="02020503050405090304"/>
                <a:cs typeface="Times New Roman" panose="02020503050405090304"/>
                <a:sym typeface="Times New Roman" panose="02020503050405090304"/>
              </a:rPr>
              <a:t>c</a:t>
            </a:r>
            <a:r>
              <a:rPr lang="en-US" sz="2100">
                <a:solidFill>
                  <a:srgbClr val="000000"/>
                </a:solidFill>
                <a:latin typeface="Times New Roman" panose="02020503050405090304"/>
                <a:ea typeface="Times New Roman" panose="02020503050405090304"/>
                <a:cs typeface="Times New Roman" panose="02020503050405090304"/>
                <a:sym typeface="Times New Roman" panose="02020503050405090304"/>
              </a:rPr>
              <a:t>a</a:t>
            </a:r>
            <a:r>
              <a:rPr lang="en-US" sz="2100">
                <a:solidFill>
                  <a:srgbClr val="000000"/>
                </a:solidFill>
                <a:latin typeface="Times New Roman" panose="02020503050405090304"/>
                <a:ea typeface="Times New Roman" panose="02020503050405090304"/>
                <a:cs typeface="Times New Roman" panose="02020503050405090304"/>
                <a:sym typeface="Times New Roman" panose="02020503050405090304"/>
              </a:rPr>
              <a:t>r pr</a:t>
            </a:r>
            <a:r>
              <a:rPr lang="en-US" sz="2100">
                <a:solidFill>
                  <a:srgbClr val="000000"/>
                </a:solidFill>
                <a:latin typeface="Times New Roman" panose="02020503050405090304"/>
                <a:ea typeface="Times New Roman" panose="02020503050405090304"/>
                <a:cs typeface="Times New Roman" panose="02020503050405090304"/>
                <a:sym typeface="Times New Roman" panose="02020503050405090304"/>
              </a:rPr>
              <a:t>icin</a:t>
            </a:r>
            <a:r>
              <a:rPr lang="en-US" sz="2100">
                <a:solidFill>
                  <a:srgbClr val="000000"/>
                </a:solidFill>
                <a:latin typeface="Times New Roman" panose="02020503050405090304"/>
                <a:ea typeface="Times New Roman" panose="02020503050405090304"/>
                <a:cs typeface="Times New Roman" panose="02020503050405090304"/>
                <a:sym typeface="Times New Roman" panose="02020503050405090304"/>
              </a:rPr>
              <a:t>g</a:t>
            </a:r>
            <a:r>
              <a:rPr lang="en-US" sz="2100">
                <a:solidFill>
                  <a:srgbClr val="000000"/>
                </a:solidFill>
                <a:latin typeface="Times New Roman" panose="02020503050405090304"/>
                <a:ea typeface="Times New Roman" panose="02020503050405090304"/>
                <a:cs typeface="Times New Roman" panose="02020503050405090304"/>
                <a:sym typeface="Times New Roman" panose="02020503050405090304"/>
              </a:rPr>
              <a:t>. </a:t>
            </a:r>
            <a:r>
              <a:rPr lang="en-US" sz="2100" i="1">
                <a:solidFill>
                  <a:srgbClr val="000000"/>
                </a:solidFill>
                <a:latin typeface="Times New Roman Italics"/>
                <a:ea typeface="Times New Roman Italics"/>
                <a:cs typeface="Times New Roman Italics"/>
                <a:sym typeface="Times New Roman Italics"/>
              </a:rPr>
              <a:t>arXiv</a:t>
            </a:r>
            <a:r>
              <a:rPr lang="en-US" sz="2100" i="1">
                <a:solidFill>
                  <a:srgbClr val="000000"/>
                </a:solidFill>
                <a:latin typeface="Times New Roman Italics"/>
                <a:ea typeface="Times New Roman Italics"/>
                <a:cs typeface="Times New Roman Italics"/>
                <a:sym typeface="Times New Roman Italics"/>
              </a:rPr>
              <a:t> </a:t>
            </a:r>
            <a:r>
              <a:rPr lang="en-US" sz="2100" i="1">
                <a:solidFill>
                  <a:srgbClr val="000000"/>
                </a:solidFill>
                <a:latin typeface="Times New Roman Italics"/>
                <a:ea typeface="Times New Roman Italics"/>
                <a:cs typeface="Times New Roman Italics"/>
                <a:sym typeface="Times New Roman Italics"/>
              </a:rPr>
              <a:t>pr</a:t>
            </a:r>
            <a:r>
              <a:rPr lang="en-US" sz="2100" i="1">
                <a:solidFill>
                  <a:srgbClr val="000000"/>
                </a:solidFill>
                <a:latin typeface="Times New Roman Italics"/>
                <a:ea typeface="Times New Roman Italics"/>
                <a:cs typeface="Times New Roman Italics"/>
                <a:sym typeface="Times New Roman Italics"/>
              </a:rPr>
              <a:t>e</a:t>
            </a:r>
            <a:r>
              <a:rPr lang="en-US" sz="2100" i="1">
                <a:solidFill>
                  <a:srgbClr val="000000"/>
                </a:solidFill>
                <a:latin typeface="Times New Roman Italics"/>
                <a:ea typeface="Times New Roman Italics"/>
                <a:cs typeface="Times New Roman Italics"/>
                <a:sym typeface="Times New Roman Italics"/>
              </a:rPr>
              <a:t>print</a:t>
            </a:r>
            <a:r>
              <a:rPr lang="en-US" sz="2100" i="1">
                <a:solidFill>
                  <a:srgbClr val="000000"/>
                </a:solidFill>
                <a:latin typeface="Times New Roman Italics"/>
                <a:ea typeface="Times New Roman Italics"/>
                <a:cs typeface="Times New Roman Italics"/>
                <a:sym typeface="Times New Roman Italics"/>
              </a:rPr>
              <a:t> </a:t>
            </a:r>
            <a:r>
              <a:rPr lang="en-US" sz="2100" i="1">
                <a:solidFill>
                  <a:srgbClr val="000000"/>
                </a:solidFill>
                <a:latin typeface="Times New Roman Italics"/>
                <a:ea typeface="Times New Roman Italics"/>
                <a:cs typeface="Times New Roman Italics"/>
                <a:sym typeface="Times New Roman Italics"/>
              </a:rPr>
              <a:t>arXiv:2403.03812.</a:t>
            </a:r>
            <a:r>
              <a:rPr lang="en-US" sz="2100">
                <a:solidFill>
                  <a:srgbClr val="000000"/>
                </a:solidFill>
                <a:latin typeface="Times New Roman" panose="02020503050405090304"/>
                <a:ea typeface="Times New Roman" panose="02020503050405090304"/>
                <a:cs typeface="Times New Roman" panose="02020503050405090304"/>
                <a:sym typeface="Times New Roman" panose="02020503050405090304"/>
              </a:rPr>
              <a:t> </a:t>
            </a:r>
            <a:endParaRPr lang="en-US" sz="2100">
              <a:solidFill>
                <a:srgbClr val="000000"/>
              </a:solidFill>
              <a:latin typeface="Times New Roman" panose="02020503050405090304"/>
              <a:ea typeface="Times New Roman" panose="02020503050405090304"/>
              <a:cs typeface="Times New Roman" panose="02020503050405090304"/>
              <a:sym typeface="Times New Roman" panose="02020503050405090304"/>
            </a:endParaRPr>
          </a:p>
          <a:p>
            <a:pPr marL="380365" lvl="1" indent="-189865" algn="l">
              <a:lnSpc>
                <a:spcPts val="1815"/>
              </a:lnSpc>
            </a:pPr>
          </a:p>
        </p:txBody>
      </p:sp>
      <p:grpSp>
        <p:nvGrpSpPr>
          <p:cNvPr id="6" name="Group 6"/>
          <p:cNvGrpSpPr/>
          <p:nvPr/>
        </p:nvGrpSpPr>
        <p:grpSpPr>
          <a:xfrm rot="0">
            <a:off x="12915900" y="9534525"/>
            <a:ext cx="4114800" cy="547688"/>
            <a:chOff x="0" y="0"/>
            <a:chExt cx="5486400" cy="730250"/>
          </a:xfrm>
        </p:grpSpPr>
        <p:sp>
          <p:nvSpPr>
            <p:cNvPr id="7" name="Freeform 7"/>
            <p:cNvSpPr/>
            <p:nvPr/>
          </p:nvSpPr>
          <p:spPr>
            <a:xfrm>
              <a:off x="0" y="0"/>
              <a:ext cx="5486400" cy="730250"/>
            </a:xfrm>
            <a:custGeom>
              <a:avLst/>
              <a:gdLst/>
              <a:ahLst/>
              <a:cxnLst/>
              <a:rect l="l" t="t" r="r" b="b"/>
              <a:pathLst>
                <a:path w="5486400" h="730250">
                  <a:moveTo>
                    <a:pt x="0" y="0"/>
                  </a:moveTo>
                  <a:lnTo>
                    <a:pt x="5486400" y="0"/>
                  </a:lnTo>
                  <a:lnTo>
                    <a:pt x="5486400" y="730250"/>
                  </a:lnTo>
                  <a:lnTo>
                    <a:pt x="0" y="730250"/>
                  </a:lnTo>
                  <a:close/>
                </a:path>
              </a:pathLst>
            </a:custGeom>
          </p:spPr>
        </p:sp>
        <p:sp>
          <p:nvSpPr>
            <p:cNvPr id="8" name="TextBox 8"/>
            <p:cNvSpPr txBox="1"/>
            <p:nvPr/>
          </p:nvSpPr>
          <p:spPr>
            <a:xfrm>
              <a:off x="0" y="-19050"/>
              <a:ext cx="5486400" cy="749300"/>
            </a:xfrm>
            <a:prstGeom prst="rect">
              <a:avLst/>
            </a:prstGeom>
          </p:spPr>
          <p:txBody>
            <a:bodyPr lIns="0" tIns="0" rIns="0" bIns="0" rtlCol="0" anchor="ctr"/>
            <a:lstStyle/>
            <a:p>
              <a:pPr algn="r">
                <a:lnSpc>
                  <a:spcPts val="2160"/>
                </a:lnSpc>
              </a:pPr>
              <a:r>
                <a:rPr lang="en-US" sz="1800">
                  <a:solidFill>
                    <a:srgbClr val="898989"/>
                  </a:solidFill>
                  <a:latin typeface="Times New Roman" panose="02020503050405090304"/>
                  <a:ea typeface="Times New Roman" panose="02020503050405090304"/>
                  <a:cs typeface="Times New Roman" panose="02020503050405090304"/>
                  <a:sym typeface="Times New Roman" panose="02020503050405090304"/>
                </a:rPr>
                <a:t>21</a:t>
              </a:r>
              <a:endParaRPr lang="en-US" sz="1800">
                <a:solidFill>
                  <a:srgbClr val="898989"/>
                </a:solidFill>
                <a:latin typeface="Times New Roman" panose="02020503050405090304"/>
                <a:ea typeface="Times New Roman" panose="02020503050405090304"/>
                <a:cs typeface="Times New Roman" panose="02020503050405090304"/>
                <a:sym typeface="Times New Roman" panose="02020503050405090304"/>
              </a:endParaRPr>
            </a:p>
          </p:txBody>
        </p:sp>
      </p:grpSp>
      <p:sp>
        <p:nvSpPr>
          <p:cNvPr id="9" name="Freeform 9"/>
          <p:cNvSpPr/>
          <p:nvPr/>
        </p:nvSpPr>
        <p:spPr>
          <a:xfrm>
            <a:off x="210190" y="272505"/>
            <a:ext cx="4353228" cy="756195"/>
          </a:xfrm>
          <a:custGeom>
            <a:avLst/>
            <a:gdLst/>
            <a:ahLst/>
            <a:cxnLst/>
            <a:rect l="l" t="t" r="r" b="b"/>
            <a:pathLst>
              <a:path w="4353228" h="756195">
                <a:moveTo>
                  <a:pt x="0" y="0"/>
                </a:moveTo>
                <a:lnTo>
                  <a:pt x="4353228" y="0"/>
                </a:lnTo>
                <a:lnTo>
                  <a:pt x="4353228" y="756195"/>
                </a:lnTo>
                <a:lnTo>
                  <a:pt x="0" y="756195"/>
                </a:lnTo>
                <a:lnTo>
                  <a:pt x="0" y="0"/>
                </a:lnTo>
                <a:close/>
              </a:path>
            </a:pathLst>
          </a:custGeom>
          <a:blipFill>
            <a:blip r:embed="rId1"/>
            <a:stretch>
              <a:fillRect/>
            </a:stretch>
          </a:blipFill>
        </p:spPr>
      </p:sp>
      <p:grpSp>
        <p:nvGrpSpPr>
          <p:cNvPr id="10" name="Group 10"/>
          <p:cNvGrpSpPr/>
          <p:nvPr/>
        </p:nvGrpSpPr>
        <p:grpSpPr>
          <a:xfrm rot="0">
            <a:off x="6057900" y="9534525"/>
            <a:ext cx="6172200" cy="547688"/>
            <a:chOff x="0" y="0"/>
            <a:chExt cx="8229600" cy="730250"/>
          </a:xfrm>
        </p:grpSpPr>
        <p:sp>
          <p:nvSpPr>
            <p:cNvPr id="11" name="Freeform 11"/>
            <p:cNvSpPr/>
            <p:nvPr/>
          </p:nvSpPr>
          <p:spPr>
            <a:xfrm>
              <a:off x="0" y="0"/>
              <a:ext cx="8229600" cy="730250"/>
            </a:xfrm>
            <a:custGeom>
              <a:avLst/>
              <a:gdLst/>
              <a:ahLst/>
              <a:cxnLst/>
              <a:rect l="l" t="t" r="r" b="b"/>
              <a:pathLst>
                <a:path w="8229600" h="730250">
                  <a:moveTo>
                    <a:pt x="0" y="0"/>
                  </a:moveTo>
                  <a:lnTo>
                    <a:pt x="8229600" y="0"/>
                  </a:lnTo>
                  <a:lnTo>
                    <a:pt x="8229600" y="730250"/>
                  </a:lnTo>
                  <a:lnTo>
                    <a:pt x="0" y="730250"/>
                  </a:lnTo>
                  <a:close/>
                </a:path>
              </a:pathLst>
            </a:custGeom>
          </p:spPr>
        </p:sp>
        <p:sp>
          <p:nvSpPr>
            <p:cNvPr id="12" name="TextBox 12"/>
            <p:cNvSpPr txBox="1"/>
            <p:nvPr/>
          </p:nvSpPr>
          <p:spPr>
            <a:xfrm>
              <a:off x="0" y="-19050"/>
              <a:ext cx="8229600" cy="749300"/>
            </a:xfrm>
            <a:prstGeom prst="rect">
              <a:avLst/>
            </a:prstGeom>
          </p:spPr>
          <p:txBody>
            <a:bodyPr lIns="0" tIns="0" rIns="0" bIns="0" rtlCol="0" anchor="ctr"/>
            <a:lstStyle/>
            <a:p>
              <a:pPr algn="ctr">
                <a:lnSpc>
                  <a:spcPts val="2160"/>
                </a:lnSpc>
              </a:pPr>
              <a:r>
                <a:rPr lang="en-US" sz="1800">
                  <a:solidFill>
                    <a:srgbClr val="898989"/>
                  </a:solidFill>
                  <a:latin typeface="Times New Roman" panose="02020503050405090304"/>
                  <a:ea typeface="Times New Roman" panose="02020503050405090304"/>
                  <a:cs typeface="Times New Roman" panose="02020503050405090304"/>
                  <a:sym typeface="Times New Roman" panose="02020503050405090304"/>
                </a:rPr>
                <a:t>Review No.2         Batch No. CG4          Department of CSE</a:t>
              </a:r>
              <a:endParaRPr lang="en-US" sz="1800">
                <a:solidFill>
                  <a:srgbClr val="898989"/>
                </a:solidFill>
                <a:latin typeface="Times New Roman" panose="02020503050405090304"/>
                <a:ea typeface="Times New Roman" panose="02020503050405090304"/>
                <a:cs typeface="Times New Roman" panose="02020503050405090304"/>
                <a:sym typeface="Times New Roman" panose="02020503050405090304"/>
              </a:endParaRPr>
            </a:p>
          </p:txBody>
        </p:sp>
      </p:grpSp>
      <p:grpSp>
        <p:nvGrpSpPr>
          <p:cNvPr id="13" name="Group 13"/>
          <p:cNvGrpSpPr/>
          <p:nvPr/>
        </p:nvGrpSpPr>
        <p:grpSpPr>
          <a:xfrm rot="0">
            <a:off x="1257300" y="9534525"/>
            <a:ext cx="4114800" cy="547688"/>
            <a:chOff x="0" y="0"/>
            <a:chExt cx="5486400" cy="730250"/>
          </a:xfrm>
        </p:grpSpPr>
        <p:sp>
          <p:nvSpPr>
            <p:cNvPr id="14" name="Freeform 14"/>
            <p:cNvSpPr/>
            <p:nvPr/>
          </p:nvSpPr>
          <p:spPr>
            <a:xfrm>
              <a:off x="0" y="0"/>
              <a:ext cx="5486400" cy="730250"/>
            </a:xfrm>
            <a:custGeom>
              <a:avLst/>
              <a:gdLst/>
              <a:ahLst/>
              <a:cxnLst/>
              <a:rect l="l" t="t" r="r" b="b"/>
              <a:pathLst>
                <a:path w="5486400" h="730250">
                  <a:moveTo>
                    <a:pt x="0" y="0"/>
                  </a:moveTo>
                  <a:lnTo>
                    <a:pt x="5486400" y="0"/>
                  </a:lnTo>
                  <a:lnTo>
                    <a:pt x="5486400" y="730250"/>
                  </a:lnTo>
                  <a:lnTo>
                    <a:pt x="0" y="730250"/>
                  </a:lnTo>
                  <a:close/>
                </a:path>
              </a:pathLst>
            </a:custGeom>
          </p:spPr>
        </p:sp>
        <p:sp>
          <p:nvSpPr>
            <p:cNvPr id="15" name="TextBox 15"/>
            <p:cNvSpPr txBox="1"/>
            <p:nvPr/>
          </p:nvSpPr>
          <p:spPr>
            <a:xfrm>
              <a:off x="0" y="-19050"/>
              <a:ext cx="5486400" cy="749300"/>
            </a:xfrm>
            <a:prstGeom prst="rect">
              <a:avLst/>
            </a:prstGeom>
          </p:spPr>
          <p:txBody>
            <a:bodyPr lIns="0" tIns="0" rIns="0" bIns="0" rtlCol="0" anchor="ctr"/>
            <a:lstStyle/>
            <a:p>
              <a:pPr algn="l">
                <a:lnSpc>
                  <a:spcPts val="2160"/>
                </a:lnSpc>
              </a:pPr>
              <a:r>
                <a:rPr lang="en-US" sz="1800">
                  <a:solidFill>
                    <a:srgbClr val="898989"/>
                  </a:solidFill>
                  <a:latin typeface="Times New Roman" panose="02020503050405090304"/>
                  <a:ea typeface="Times New Roman" panose="02020503050405090304"/>
                  <a:cs typeface="Times New Roman" panose="02020503050405090304"/>
                  <a:sym typeface="Times New Roman" panose="02020503050405090304"/>
                </a:rPr>
                <a:t>05</a:t>
              </a:r>
              <a:r>
                <a:rPr lang="en-US" sz="1800">
                  <a:solidFill>
                    <a:srgbClr val="898989"/>
                  </a:solidFill>
                  <a:latin typeface="Times New Roman" panose="02020503050405090304"/>
                  <a:ea typeface="Times New Roman" panose="02020503050405090304"/>
                  <a:cs typeface="Times New Roman" panose="02020503050405090304"/>
                  <a:sym typeface="Times New Roman" panose="02020503050405090304"/>
                </a:rPr>
                <a:t>-12-2025</a:t>
              </a:r>
              <a:endParaRPr lang="en-US" sz="1800">
                <a:solidFill>
                  <a:srgbClr val="898989"/>
                </a:solidFill>
                <a:latin typeface="Times New Roman" panose="02020503050405090304"/>
                <a:ea typeface="Times New Roman" panose="02020503050405090304"/>
                <a:cs typeface="Times New Roman" panose="02020503050405090304"/>
                <a:sym typeface="Times New Roman" panose="02020503050405090304"/>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0">
            <a:off x="1770927" y="547688"/>
            <a:ext cx="15259773" cy="1692014"/>
            <a:chOff x="0" y="0"/>
            <a:chExt cx="20346364" cy="2256018"/>
          </a:xfrm>
        </p:grpSpPr>
        <p:sp>
          <p:nvSpPr>
            <p:cNvPr id="3" name="Freeform 3"/>
            <p:cNvSpPr/>
            <p:nvPr/>
          </p:nvSpPr>
          <p:spPr>
            <a:xfrm>
              <a:off x="0" y="0"/>
              <a:ext cx="20346364" cy="2256018"/>
            </a:xfrm>
            <a:custGeom>
              <a:avLst/>
              <a:gdLst/>
              <a:ahLst/>
              <a:cxnLst/>
              <a:rect l="l" t="t" r="r" b="b"/>
              <a:pathLst>
                <a:path w="20346364" h="2256018">
                  <a:moveTo>
                    <a:pt x="0" y="0"/>
                  </a:moveTo>
                  <a:lnTo>
                    <a:pt x="20346364" y="0"/>
                  </a:lnTo>
                  <a:lnTo>
                    <a:pt x="20346364" y="2256018"/>
                  </a:lnTo>
                  <a:lnTo>
                    <a:pt x="0" y="2256018"/>
                  </a:lnTo>
                  <a:close/>
                </a:path>
              </a:pathLst>
            </a:custGeom>
          </p:spPr>
        </p:sp>
        <p:sp>
          <p:nvSpPr>
            <p:cNvPr id="4" name="TextBox 4"/>
            <p:cNvSpPr txBox="1"/>
            <p:nvPr/>
          </p:nvSpPr>
          <p:spPr>
            <a:xfrm>
              <a:off x="0" y="38100"/>
              <a:ext cx="20346364" cy="2217918"/>
            </a:xfrm>
            <a:prstGeom prst="rect">
              <a:avLst/>
            </a:prstGeom>
          </p:spPr>
          <p:txBody>
            <a:bodyPr lIns="0" tIns="0" rIns="0" bIns="0" rtlCol="0" anchor="ctr"/>
            <a:lstStyle/>
            <a:p>
              <a:pPr algn="ctr">
                <a:lnSpc>
                  <a:spcPts val="7130"/>
                </a:lnSpc>
              </a:pPr>
              <a:r>
                <a:rPr lang="en-US" sz="6600" b="1">
                  <a:solidFill>
                    <a:srgbClr val="000000"/>
                  </a:solidFill>
                  <a:latin typeface="Times New Roman Bold" panose="02020503050405090304"/>
                  <a:ea typeface="Times New Roman Bold" panose="02020503050405090304"/>
                  <a:cs typeface="Times New Roman Bold" panose="02020503050405090304"/>
                  <a:sym typeface="Times New Roman Bold" panose="02020503050405090304"/>
                </a:rPr>
                <a:t>REFERENCES</a:t>
              </a:r>
              <a:endParaRPr lang="en-US" sz="6600" b="1">
                <a:solidFill>
                  <a:srgbClr val="000000"/>
                </a:solidFill>
                <a:latin typeface="Times New Roman Bold" panose="02020503050405090304"/>
                <a:ea typeface="Times New Roman Bold" panose="02020503050405090304"/>
                <a:cs typeface="Times New Roman Bold" panose="02020503050405090304"/>
                <a:sym typeface="Times New Roman Bold" panose="02020503050405090304"/>
              </a:endParaRPr>
            </a:p>
          </p:txBody>
        </p:sp>
      </p:grpSp>
      <p:sp>
        <p:nvSpPr>
          <p:cNvPr id="5" name="TextBox 5"/>
          <p:cNvSpPr txBox="1"/>
          <p:nvPr/>
        </p:nvSpPr>
        <p:spPr>
          <a:xfrm>
            <a:off x="1373903" y="1822135"/>
            <a:ext cx="15656797" cy="8018218"/>
          </a:xfrm>
          <a:prstGeom prst="rect">
            <a:avLst/>
          </a:prstGeom>
        </p:spPr>
        <p:txBody>
          <a:bodyPr lIns="0" tIns="0" rIns="0" bIns="0" rtlCol="0" anchor="t">
            <a:spAutoFit/>
          </a:bodyPr>
          <a:lstStyle/>
          <a:p>
            <a:pPr algn="l">
              <a:lnSpc>
                <a:spcPts val="1935"/>
              </a:lnSpc>
            </a:pPr>
            <a:r>
              <a:rPr lang="en-US" sz="1795">
                <a:solidFill>
                  <a:srgbClr val="222222"/>
                </a:solidFill>
                <a:latin typeface="Times New Roman" panose="02020503050405090304"/>
                <a:ea typeface="Times New Roman" panose="02020503050405090304"/>
                <a:cs typeface="Times New Roman" panose="02020503050405090304"/>
                <a:sym typeface="Times New Roman" panose="02020503050405090304"/>
              </a:rPr>
              <a:t>[11]Rahman, M., Islam, A. S., &amp; Nahar, N. (2023). Machine learning model for used car price prediction. In </a:t>
            </a:r>
            <a:r>
              <a:rPr lang="en-US" sz="1795" i="1">
                <a:solidFill>
                  <a:srgbClr val="222222"/>
                </a:solidFill>
                <a:latin typeface="Times New Roman Italics"/>
                <a:ea typeface="Times New Roman Italics"/>
                <a:cs typeface="Times New Roman Italics"/>
                <a:sym typeface="Times New Roman Italics"/>
              </a:rPr>
              <a:t>Proc. IEEE Int. Conf. Smart Technologies,</a:t>
            </a:r>
            <a:r>
              <a:rPr lang="en-US" sz="1795">
                <a:solidFill>
                  <a:srgbClr val="222222"/>
                </a:solidFill>
                <a:latin typeface="Times New Roman" panose="02020503050405090304"/>
                <a:ea typeface="Times New Roman" panose="02020503050405090304"/>
                <a:cs typeface="Times New Roman" panose="02020503050405090304"/>
                <a:sym typeface="Times New Roman" panose="02020503050405090304"/>
              </a:rPr>
              <a:t> vol. 2023, pp. 102–107. </a:t>
            </a:r>
            <a:endParaRPr lang="en-US" sz="1795">
              <a:solidFill>
                <a:srgbClr val="222222"/>
              </a:solidFill>
              <a:latin typeface="Times New Roman" panose="02020503050405090304"/>
              <a:ea typeface="Times New Roman" panose="02020503050405090304"/>
              <a:cs typeface="Times New Roman" panose="02020503050405090304"/>
              <a:sym typeface="Times New Roman" panose="02020503050405090304"/>
            </a:endParaRPr>
          </a:p>
          <a:p>
            <a:pPr algn="l">
              <a:lnSpc>
                <a:spcPts val="1935"/>
              </a:lnSpc>
            </a:pPr>
          </a:p>
          <a:p>
            <a:pPr algn="l">
              <a:lnSpc>
                <a:spcPts val="1935"/>
              </a:lnSpc>
            </a:pPr>
            <a:r>
              <a:rPr lang="en-US" sz="1795">
                <a:solidFill>
                  <a:srgbClr val="222222"/>
                </a:solidFill>
                <a:latin typeface="Times New Roman" panose="02020503050405090304"/>
                <a:ea typeface="Times New Roman" panose="02020503050405090304"/>
                <a:cs typeface="Times New Roman" panose="02020503050405090304"/>
                <a:sym typeface="Times New Roman" panose="02020503050405090304"/>
              </a:rPr>
              <a:t>[12] Carvalho, G., Viana, D., Barbosa, L., &amp; Ren, T. I. (2023). Combining structured and unstructured data using co-attention for car price prediction. </a:t>
            </a:r>
            <a:r>
              <a:rPr lang="en-US" sz="1795" i="1">
                <a:solidFill>
                  <a:srgbClr val="222222"/>
                </a:solidFill>
                <a:latin typeface="Times New Roman Italics"/>
                <a:ea typeface="Times New Roman Italics"/>
                <a:cs typeface="Times New Roman Italics"/>
                <a:sym typeface="Times New Roman Italics"/>
              </a:rPr>
              <a:t>Procedia Computer Science, 222,</a:t>
            </a:r>
            <a:r>
              <a:rPr lang="en-US" sz="1795">
                <a:solidFill>
                  <a:srgbClr val="222222"/>
                </a:solidFill>
                <a:latin typeface="Times New Roman" panose="02020503050405090304"/>
                <a:ea typeface="Times New Roman" panose="02020503050405090304"/>
                <a:cs typeface="Times New Roman" panose="02020503050405090304"/>
                <a:sym typeface="Times New Roman" panose="02020503050405090304"/>
              </a:rPr>
              <a:t> 646-655. </a:t>
            </a:r>
            <a:endParaRPr lang="en-US" sz="1795">
              <a:solidFill>
                <a:srgbClr val="222222"/>
              </a:solidFill>
              <a:latin typeface="Times New Roman" panose="02020503050405090304"/>
              <a:ea typeface="Times New Roman" panose="02020503050405090304"/>
              <a:cs typeface="Times New Roman" panose="02020503050405090304"/>
              <a:sym typeface="Times New Roman" panose="02020503050405090304"/>
            </a:endParaRPr>
          </a:p>
          <a:p>
            <a:pPr algn="l">
              <a:lnSpc>
                <a:spcPts val="1935"/>
              </a:lnSpc>
            </a:pPr>
          </a:p>
          <a:p>
            <a:pPr algn="l">
              <a:lnSpc>
                <a:spcPts val="1935"/>
              </a:lnSpc>
            </a:pPr>
            <a:r>
              <a:rPr lang="en-US" sz="1795">
                <a:solidFill>
                  <a:srgbClr val="222222"/>
                </a:solidFill>
                <a:latin typeface="Times New Roman" panose="02020503050405090304"/>
                <a:ea typeface="Times New Roman" panose="02020503050405090304"/>
                <a:cs typeface="Times New Roman" panose="02020503050405090304"/>
                <a:sym typeface="Times New Roman" panose="02020503050405090304"/>
              </a:rPr>
              <a:t>[13] Mohammed, M. S., Abduljabar, A. M., Faisal, M. M., Mahmmod, B. M., Abdulhussain, S. H., Khan, W., ... &amp; Hussain, A. (2023). Low-cost autonomous car level 2: Design and implementation for conventional vehicles. </a:t>
            </a:r>
            <a:r>
              <a:rPr lang="en-US" sz="1795" i="1">
                <a:solidFill>
                  <a:srgbClr val="222222"/>
                </a:solidFill>
                <a:latin typeface="Times New Roman Italics"/>
                <a:ea typeface="Times New Roman Italics"/>
                <a:cs typeface="Times New Roman Italics"/>
                <a:sym typeface="Times New Roman Italics"/>
              </a:rPr>
              <a:t>Results in Engineering, 17,</a:t>
            </a:r>
            <a:r>
              <a:rPr lang="en-US" sz="1795">
                <a:solidFill>
                  <a:srgbClr val="222222"/>
                </a:solidFill>
                <a:latin typeface="Times New Roman" panose="02020503050405090304"/>
                <a:ea typeface="Times New Roman" panose="02020503050405090304"/>
                <a:cs typeface="Times New Roman" panose="02020503050405090304"/>
                <a:sym typeface="Times New Roman" panose="02020503050405090304"/>
              </a:rPr>
              <a:t> 100969. (</a:t>
            </a:r>
            <a:r>
              <a:rPr lang="en-US" sz="1795">
                <a:solidFill>
                  <a:srgbClr val="222222"/>
                </a:solidFill>
                <a:latin typeface="Times New Roman" panose="02020503050405090304"/>
                <a:ea typeface="Times New Roman" panose="02020503050405090304"/>
                <a:cs typeface="Times New Roman" panose="02020503050405090304"/>
                <a:sym typeface="Times New Roman" panose="02020503050405090304"/>
                <a:hlinkClick r:id="rId1" tooltip="https://doi.org/10.1016/j.rineng.2023.100969?utm_source=chatgpt.com"/>
              </a:rPr>
              <a:t>https://doi.org/10.1016/j.rineng.2023.100969</a:t>
            </a:r>
            <a:r>
              <a:rPr lang="en-US" sz="1795">
                <a:solidFill>
                  <a:srgbClr val="222222"/>
                </a:solidFill>
                <a:latin typeface="Times New Roman" panose="02020503050405090304"/>
                <a:ea typeface="Times New Roman" panose="02020503050405090304"/>
                <a:cs typeface="Times New Roman" panose="02020503050405090304"/>
                <a:sym typeface="Times New Roman" panose="02020503050405090304"/>
              </a:rPr>
              <a:t>)</a:t>
            </a:r>
            <a:endParaRPr lang="en-US" sz="1795">
              <a:solidFill>
                <a:srgbClr val="222222"/>
              </a:solidFill>
              <a:latin typeface="Times New Roman" panose="02020503050405090304"/>
              <a:ea typeface="Times New Roman" panose="02020503050405090304"/>
              <a:cs typeface="Times New Roman" panose="02020503050405090304"/>
              <a:sym typeface="Times New Roman" panose="02020503050405090304"/>
            </a:endParaRPr>
          </a:p>
          <a:p>
            <a:pPr algn="l">
              <a:lnSpc>
                <a:spcPts val="1935"/>
              </a:lnSpc>
            </a:pPr>
          </a:p>
          <a:p>
            <a:pPr algn="l">
              <a:lnSpc>
                <a:spcPts val="1935"/>
              </a:lnSpc>
            </a:pPr>
            <a:r>
              <a:rPr lang="en-US" sz="1795">
                <a:solidFill>
                  <a:srgbClr val="222222"/>
                </a:solidFill>
                <a:latin typeface="Times New Roman" panose="02020503050405090304"/>
                <a:ea typeface="Times New Roman" panose="02020503050405090304"/>
                <a:cs typeface="Times New Roman" panose="02020503050405090304"/>
                <a:sym typeface="Times New Roman" panose="02020503050405090304"/>
              </a:rPr>
              <a:t>[14] Bergmann, S., &amp; Feuerriegel, S. (2025). Machine learning for predicting used car resale prices using granular vehicle equipment information. </a:t>
            </a:r>
            <a:r>
              <a:rPr lang="en-US" sz="1795" i="1">
                <a:solidFill>
                  <a:srgbClr val="222222"/>
                </a:solidFill>
                <a:latin typeface="Times New Roman Italics"/>
                <a:ea typeface="Times New Roman Italics"/>
                <a:cs typeface="Times New Roman Italics"/>
                <a:sym typeface="Times New Roman Italics"/>
              </a:rPr>
              <a:t>Expert Systems with Applications, 263,</a:t>
            </a:r>
            <a:r>
              <a:rPr lang="en-US" sz="1795">
                <a:solidFill>
                  <a:srgbClr val="222222"/>
                </a:solidFill>
                <a:latin typeface="Times New Roman" panose="02020503050405090304"/>
                <a:ea typeface="Times New Roman" panose="02020503050405090304"/>
                <a:cs typeface="Times New Roman" panose="02020503050405090304"/>
                <a:sym typeface="Times New Roman" panose="02020503050405090304"/>
              </a:rPr>
              <a:t> 125640. (</a:t>
            </a:r>
            <a:r>
              <a:rPr lang="en-US" sz="1795">
                <a:solidFill>
                  <a:srgbClr val="222222"/>
                </a:solidFill>
                <a:latin typeface="Times New Roman" panose="02020503050405090304"/>
                <a:ea typeface="Times New Roman" panose="02020503050405090304"/>
                <a:cs typeface="Times New Roman" panose="02020503050405090304"/>
                <a:sym typeface="Times New Roman" panose="02020503050405090304"/>
                <a:hlinkClick r:id="rId2" tooltip="https://doi.org/10.1016/j.eswa.2024.125640?utm_source=chatgpt.com"/>
              </a:rPr>
              <a:t>https://doi.org/10.1016/j.eswa.2024.125640</a:t>
            </a:r>
            <a:r>
              <a:rPr lang="en-US" sz="1795">
                <a:solidFill>
                  <a:srgbClr val="222222"/>
                </a:solidFill>
                <a:latin typeface="Times New Roman" panose="02020503050405090304"/>
                <a:ea typeface="Times New Roman" panose="02020503050405090304"/>
                <a:cs typeface="Times New Roman" panose="02020503050405090304"/>
                <a:sym typeface="Times New Roman" panose="02020503050405090304"/>
              </a:rPr>
              <a:t>)</a:t>
            </a:r>
            <a:endParaRPr lang="en-US" sz="1795">
              <a:solidFill>
                <a:srgbClr val="222222"/>
              </a:solidFill>
              <a:latin typeface="Times New Roman" panose="02020503050405090304"/>
              <a:ea typeface="Times New Roman" panose="02020503050405090304"/>
              <a:cs typeface="Times New Roman" panose="02020503050405090304"/>
              <a:sym typeface="Times New Roman" panose="02020503050405090304"/>
            </a:endParaRPr>
          </a:p>
          <a:p>
            <a:pPr algn="l">
              <a:lnSpc>
                <a:spcPts val="1935"/>
              </a:lnSpc>
            </a:pPr>
          </a:p>
          <a:p>
            <a:pPr algn="l">
              <a:lnSpc>
                <a:spcPts val="1935"/>
              </a:lnSpc>
            </a:pPr>
            <a:r>
              <a:rPr lang="en-US" sz="1795">
                <a:solidFill>
                  <a:srgbClr val="222222"/>
                </a:solidFill>
                <a:latin typeface="Times New Roman" panose="02020503050405090304"/>
                <a:ea typeface="Times New Roman" panose="02020503050405090304"/>
                <a:cs typeface="Times New Roman" panose="02020503050405090304"/>
                <a:sym typeface="Times New Roman" panose="02020503050405090304"/>
              </a:rPr>
              <a:t>[15] Bejani, M. T. H., GhasemiGol, H., &amp; Kazemi, R. (2024). Second-hand car price prediction: A novel hybrid model integrating machine learning and metaheuristic optimization. </a:t>
            </a:r>
            <a:r>
              <a:rPr lang="en-US" sz="1795" i="1">
                <a:solidFill>
                  <a:srgbClr val="222222"/>
                </a:solidFill>
                <a:latin typeface="Times New Roman Italics"/>
                <a:ea typeface="Times New Roman Italics"/>
                <a:cs typeface="Times New Roman Italics"/>
                <a:sym typeface="Times New Roman Italics"/>
              </a:rPr>
              <a:t>Expert Systems with Applications, 236,</a:t>
            </a:r>
            <a:r>
              <a:rPr lang="en-US" sz="1795">
                <a:solidFill>
                  <a:srgbClr val="222222"/>
                </a:solidFill>
                <a:latin typeface="Times New Roman" panose="02020503050405090304"/>
                <a:ea typeface="Times New Roman" panose="02020503050405090304"/>
                <a:cs typeface="Times New Roman" panose="02020503050405090304"/>
                <a:sym typeface="Times New Roman" panose="02020503050405090304"/>
              </a:rPr>
              <a:t> 121277. (</a:t>
            </a:r>
            <a:r>
              <a:rPr lang="en-US" sz="1795">
                <a:solidFill>
                  <a:srgbClr val="222222"/>
                </a:solidFill>
                <a:latin typeface="Times New Roman" panose="02020503050405090304"/>
                <a:ea typeface="Times New Roman" panose="02020503050405090304"/>
                <a:cs typeface="Times New Roman" panose="02020503050405090304"/>
                <a:sym typeface="Times New Roman" panose="02020503050405090304"/>
                <a:hlinkClick r:id="rId3" tooltip="https://doi.org/10.1016/j.eswa.2023.121277?utm_source=chatgpt.com"/>
              </a:rPr>
              <a:t>https://doi.org/10.1016/j.eswa.2023.121277</a:t>
            </a:r>
            <a:r>
              <a:rPr lang="en-US" sz="1795">
                <a:solidFill>
                  <a:srgbClr val="222222"/>
                </a:solidFill>
                <a:latin typeface="Times New Roman" panose="02020503050405090304"/>
                <a:ea typeface="Times New Roman" panose="02020503050405090304"/>
                <a:cs typeface="Times New Roman" panose="02020503050405090304"/>
                <a:sym typeface="Times New Roman" panose="02020503050405090304"/>
              </a:rPr>
              <a:t>)</a:t>
            </a:r>
            <a:endParaRPr lang="en-US" sz="1795">
              <a:solidFill>
                <a:srgbClr val="222222"/>
              </a:solidFill>
              <a:latin typeface="Times New Roman" panose="02020503050405090304"/>
              <a:ea typeface="Times New Roman" panose="02020503050405090304"/>
              <a:cs typeface="Times New Roman" panose="02020503050405090304"/>
              <a:sym typeface="Times New Roman" panose="02020503050405090304"/>
            </a:endParaRPr>
          </a:p>
          <a:p>
            <a:pPr algn="l">
              <a:lnSpc>
                <a:spcPts val="1935"/>
              </a:lnSpc>
            </a:pPr>
          </a:p>
          <a:p>
            <a:pPr algn="l">
              <a:lnSpc>
                <a:spcPts val="1935"/>
              </a:lnSpc>
            </a:pPr>
            <a:r>
              <a:rPr lang="en-US" sz="1795">
                <a:solidFill>
                  <a:srgbClr val="222222"/>
                </a:solidFill>
                <a:latin typeface="Times New Roman" panose="02020503050405090304"/>
                <a:ea typeface="Times New Roman" panose="02020503050405090304"/>
                <a:cs typeface="Times New Roman" panose="02020503050405090304"/>
                <a:sym typeface="Times New Roman" panose="02020503050405090304"/>
              </a:rPr>
              <a:t>[16] Venugopal, V., &amp; Haseena, S. (2025). Accurate price prediction of used cars using machine learning models. </a:t>
            </a:r>
            <a:r>
              <a:rPr lang="en-US" sz="1795" i="1">
                <a:solidFill>
                  <a:srgbClr val="222222"/>
                </a:solidFill>
                <a:latin typeface="Times New Roman Italics"/>
                <a:ea typeface="Times New Roman Italics"/>
                <a:cs typeface="Times New Roman Italics"/>
                <a:sym typeface="Times New Roman Italics"/>
              </a:rPr>
              <a:t>International Journal of Engineering Research and Science &amp; Technology, 21,</a:t>
            </a:r>
            <a:r>
              <a:rPr lang="en-US" sz="1795">
                <a:solidFill>
                  <a:srgbClr val="222222"/>
                </a:solidFill>
                <a:latin typeface="Times New Roman" panose="02020503050405090304"/>
                <a:ea typeface="Times New Roman" panose="02020503050405090304"/>
                <a:cs typeface="Times New Roman" panose="02020503050405090304"/>
                <a:sym typeface="Times New Roman" panose="02020503050405090304"/>
              </a:rPr>
              <a:t> 1043-1049. (</a:t>
            </a:r>
            <a:r>
              <a:rPr lang="en-US" sz="1795">
                <a:solidFill>
                  <a:srgbClr val="222222"/>
                </a:solidFill>
                <a:latin typeface="Times New Roman" panose="02020503050405090304"/>
                <a:ea typeface="Times New Roman" panose="02020503050405090304"/>
                <a:cs typeface="Times New Roman" panose="02020503050405090304"/>
                <a:sym typeface="Times New Roman" panose="02020503050405090304"/>
                <a:hlinkClick r:id="rId4" tooltip="https://doi.org/10.62643/ijerst.2025.v21.i2.pp1043-1049?utm_source=chatgpt.com"/>
              </a:rPr>
              <a:t>https://doi.org/10.62643/ijerst.2025.v21.i2.pp1043-1049</a:t>
            </a:r>
            <a:r>
              <a:rPr lang="en-US" sz="1795">
                <a:solidFill>
                  <a:srgbClr val="222222"/>
                </a:solidFill>
                <a:latin typeface="Times New Roman" panose="02020503050405090304"/>
                <a:ea typeface="Times New Roman" panose="02020503050405090304"/>
                <a:cs typeface="Times New Roman" panose="02020503050405090304"/>
                <a:sym typeface="Times New Roman" panose="02020503050405090304"/>
              </a:rPr>
              <a:t>)</a:t>
            </a:r>
            <a:endParaRPr lang="en-US" sz="1795">
              <a:solidFill>
                <a:srgbClr val="222222"/>
              </a:solidFill>
              <a:latin typeface="Times New Roman" panose="02020503050405090304"/>
              <a:ea typeface="Times New Roman" panose="02020503050405090304"/>
              <a:cs typeface="Times New Roman" panose="02020503050405090304"/>
              <a:sym typeface="Times New Roman" panose="02020503050405090304"/>
            </a:endParaRPr>
          </a:p>
          <a:p>
            <a:pPr algn="l">
              <a:lnSpc>
                <a:spcPts val="1935"/>
              </a:lnSpc>
            </a:pPr>
          </a:p>
          <a:p>
            <a:pPr algn="l">
              <a:lnSpc>
                <a:spcPts val="1935"/>
              </a:lnSpc>
            </a:pPr>
            <a:r>
              <a:rPr lang="en-US" sz="1795">
                <a:solidFill>
                  <a:srgbClr val="222222"/>
                </a:solidFill>
                <a:latin typeface="Times New Roman" panose="02020503050405090304"/>
                <a:ea typeface="Times New Roman" panose="02020503050405090304"/>
                <a:cs typeface="Times New Roman" panose="02020503050405090304"/>
                <a:sym typeface="Times New Roman" panose="02020503050405090304"/>
              </a:rPr>
              <a:t>[17] Li, C. (2024). Machine learning-based models for accurate car prices prediction. </a:t>
            </a:r>
            <a:r>
              <a:rPr lang="en-US" sz="1795" i="1">
                <a:solidFill>
                  <a:srgbClr val="222222"/>
                </a:solidFill>
                <a:latin typeface="Times New Roman Italics"/>
                <a:ea typeface="Times New Roman Italics"/>
                <a:cs typeface="Times New Roman Italics"/>
                <a:sym typeface="Times New Roman Italics"/>
              </a:rPr>
              <a:t>Highlights in Business, Economics and Management, 40,</a:t>
            </a:r>
            <a:r>
              <a:rPr lang="en-US" sz="1795">
                <a:solidFill>
                  <a:srgbClr val="222222"/>
                </a:solidFill>
                <a:latin typeface="Times New Roman" panose="02020503050405090304"/>
                <a:ea typeface="Times New Roman" panose="02020503050405090304"/>
                <a:cs typeface="Times New Roman" panose="02020503050405090304"/>
                <a:sym typeface="Times New Roman" panose="02020503050405090304"/>
              </a:rPr>
              <a:t> 416-421. (</a:t>
            </a:r>
            <a:r>
              <a:rPr lang="en-US" sz="1795">
                <a:solidFill>
                  <a:srgbClr val="222222"/>
                </a:solidFill>
                <a:latin typeface="Times New Roman" panose="02020503050405090304"/>
                <a:ea typeface="Times New Roman" panose="02020503050405090304"/>
                <a:cs typeface="Times New Roman" panose="02020503050405090304"/>
                <a:sym typeface="Times New Roman" panose="02020503050405090304"/>
                <a:hlinkClick r:id="rId5" tooltip="https://doi.org/10.54097/9zcpv779?utm_source=chatgpt.com"/>
              </a:rPr>
              <a:t>https://doi.org/10.54097/9zcpv779</a:t>
            </a:r>
            <a:r>
              <a:rPr lang="en-US" sz="1795">
                <a:solidFill>
                  <a:srgbClr val="222222"/>
                </a:solidFill>
                <a:latin typeface="Times New Roman" panose="02020503050405090304"/>
                <a:ea typeface="Times New Roman" panose="02020503050405090304"/>
                <a:cs typeface="Times New Roman" panose="02020503050405090304"/>
                <a:sym typeface="Times New Roman" panose="02020503050405090304"/>
              </a:rPr>
              <a:t>)</a:t>
            </a:r>
            <a:endParaRPr lang="en-US" sz="1795">
              <a:solidFill>
                <a:srgbClr val="222222"/>
              </a:solidFill>
              <a:latin typeface="Times New Roman" panose="02020503050405090304"/>
              <a:ea typeface="Times New Roman" panose="02020503050405090304"/>
              <a:cs typeface="Times New Roman" panose="02020503050405090304"/>
              <a:sym typeface="Times New Roman" panose="02020503050405090304"/>
            </a:endParaRPr>
          </a:p>
          <a:p>
            <a:pPr algn="l">
              <a:lnSpc>
                <a:spcPts val="1935"/>
              </a:lnSpc>
            </a:pPr>
          </a:p>
          <a:p>
            <a:pPr algn="l">
              <a:lnSpc>
                <a:spcPts val="1935"/>
              </a:lnSpc>
            </a:pPr>
            <a:r>
              <a:rPr lang="en-US" sz="1795">
                <a:solidFill>
                  <a:srgbClr val="222222"/>
                </a:solidFill>
                <a:latin typeface="Times New Roman" panose="02020503050405090304"/>
                <a:ea typeface="Times New Roman" panose="02020503050405090304"/>
                <a:cs typeface="Times New Roman" panose="02020503050405090304"/>
                <a:sym typeface="Times New Roman" panose="02020503050405090304"/>
              </a:rPr>
              <a:t>[18] Bergmann, S., &amp; Feuerriegel, S. (2025). Machine learning for predicting used car resale prices using granular vehicle equipment information. </a:t>
            </a:r>
            <a:r>
              <a:rPr lang="en-US" sz="1795" i="1">
                <a:solidFill>
                  <a:srgbClr val="222222"/>
                </a:solidFill>
                <a:latin typeface="Times New Roman Italics"/>
                <a:ea typeface="Times New Roman Italics"/>
                <a:cs typeface="Times New Roman Italics"/>
                <a:sym typeface="Times New Roman Italics"/>
              </a:rPr>
              <a:t>Expert Systems with Applications, 263,</a:t>
            </a:r>
            <a:r>
              <a:rPr lang="en-US" sz="1795">
                <a:solidFill>
                  <a:srgbClr val="222222"/>
                </a:solidFill>
                <a:latin typeface="Times New Roman" panose="02020503050405090304"/>
                <a:ea typeface="Times New Roman" panose="02020503050405090304"/>
                <a:cs typeface="Times New Roman" panose="02020503050405090304"/>
                <a:sym typeface="Times New Roman" panose="02020503050405090304"/>
              </a:rPr>
              <a:t> 125640. (</a:t>
            </a:r>
            <a:r>
              <a:rPr lang="en-US" sz="1795">
                <a:solidFill>
                  <a:srgbClr val="222222"/>
                </a:solidFill>
                <a:latin typeface="Times New Roman" panose="02020503050405090304"/>
                <a:ea typeface="Times New Roman" panose="02020503050405090304"/>
                <a:cs typeface="Times New Roman" panose="02020503050405090304"/>
                <a:sym typeface="Times New Roman" panose="02020503050405090304"/>
                <a:hlinkClick r:id="rId2" tooltip="https://doi.org/10.1016/j.eswa.2024.125640?utm_source=chatgpt.com"/>
              </a:rPr>
              <a:t>https://doi.org/10.1016/j.eswa.2024.125640</a:t>
            </a:r>
            <a:r>
              <a:rPr lang="en-US" sz="1795">
                <a:solidFill>
                  <a:srgbClr val="222222"/>
                </a:solidFill>
                <a:latin typeface="Times New Roman" panose="02020503050405090304"/>
                <a:ea typeface="Times New Roman" panose="02020503050405090304"/>
                <a:cs typeface="Times New Roman" panose="02020503050405090304"/>
                <a:sym typeface="Times New Roman" panose="02020503050405090304"/>
              </a:rPr>
              <a:t>)</a:t>
            </a:r>
            <a:endParaRPr lang="en-US" sz="1795">
              <a:solidFill>
                <a:srgbClr val="222222"/>
              </a:solidFill>
              <a:latin typeface="Times New Roman" panose="02020503050405090304"/>
              <a:ea typeface="Times New Roman" panose="02020503050405090304"/>
              <a:cs typeface="Times New Roman" panose="02020503050405090304"/>
              <a:sym typeface="Times New Roman" panose="02020503050405090304"/>
            </a:endParaRPr>
          </a:p>
          <a:p>
            <a:pPr algn="l">
              <a:lnSpc>
                <a:spcPts val="1935"/>
              </a:lnSpc>
            </a:pPr>
          </a:p>
          <a:p>
            <a:pPr algn="l">
              <a:lnSpc>
                <a:spcPts val="1935"/>
              </a:lnSpc>
            </a:pPr>
            <a:r>
              <a:rPr lang="en-US" sz="1795">
                <a:solidFill>
                  <a:srgbClr val="222222"/>
                </a:solidFill>
                <a:latin typeface="Times New Roman" panose="02020503050405090304"/>
                <a:ea typeface="Times New Roman" panose="02020503050405090304"/>
                <a:cs typeface="Times New Roman" panose="02020503050405090304"/>
                <a:sym typeface="Times New Roman" panose="02020503050405090304"/>
              </a:rPr>
              <a:t>[19] Nandan, M., &amp; Ghosh, D. (2023). Pre-owned car price prediction by employing machine learning techniques. </a:t>
            </a:r>
            <a:r>
              <a:rPr lang="en-US" sz="1795" i="1">
                <a:solidFill>
                  <a:srgbClr val="222222"/>
                </a:solidFill>
                <a:latin typeface="Times New Roman Italics"/>
                <a:ea typeface="Times New Roman Italics"/>
                <a:cs typeface="Times New Roman Italics"/>
                <a:sym typeface="Times New Roman Italics"/>
              </a:rPr>
              <a:t>Journal of Decision Analytics and Intelligent Computing, 3(1),</a:t>
            </a:r>
            <a:r>
              <a:rPr lang="en-US" sz="1795">
                <a:solidFill>
                  <a:srgbClr val="222222"/>
                </a:solidFill>
                <a:latin typeface="Times New Roman" panose="02020503050405090304"/>
                <a:ea typeface="Times New Roman" panose="02020503050405090304"/>
                <a:cs typeface="Times New Roman" panose="02020503050405090304"/>
                <a:sym typeface="Times New Roman" panose="02020503050405090304"/>
              </a:rPr>
              <a:t> 167-184. (</a:t>
            </a:r>
            <a:r>
              <a:rPr lang="en-US" sz="1795">
                <a:solidFill>
                  <a:srgbClr val="222222"/>
                </a:solidFill>
                <a:latin typeface="Times New Roman" panose="02020503050405090304"/>
                <a:ea typeface="Times New Roman" panose="02020503050405090304"/>
                <a:cs typeface="Times New Roman" panose="02020503050405090304"/>
                <a:sym typeface="Times New Roman" panose="02020503050405090304"/>
                <a:hlinkClick r:id="rId6" tooltip="https://doi.org/10.31181/jdaic10008102023n?utm_source=chatgpt.com"/>
              </a:rPr>
              <a:t>https://doi.org/10.31181/jdaic10008102023n</a:t>
            </a:r>
            <a:r>
              <a:rPr lang="en-US" sz="1795">
                <a:solidFill>
                  <a:srgbClr val="222222"/>
                </a:solidFill>
                <a:latin typeface="Times New Roman" panose="02020503050405090304"/>
                <a:ea typeface="Times New Roman" panose="02020503050405090304"/>
                <a:cs typeface="Times New Roman" panose="02020503050405090304"/>
                <a:sym typeface="Times New Roman" panose="02020503050405090304"/>
              </a:rPr>
              <a:t>)</a:t>
            </a:r>
            <a:endParaRPr lang="en-US" sz="1795">
              <a:solidFill>
                <a:srgbClr val="222222"/>
              </a:solidFill>
              <a:latin typeface="Times New Roman" panose="02020503050405090304"/>
              <a:ea typeface="Times New Roman" panose="02020503050405090304"/>
              <a:cs typeface="Times New Roman" panose="02020503050405090304"/>
              <a:sym typeface="Times New Roman" panose="02020503050405090304"/>
            </a:endParaRPr>
          </a:p>
          <a:p>
            <a:pPr algn="l">
              <a:lnSpc>
                <a:spcPts val="1935"/>
              </a:lnSpc>
            </a:pPr>
          </a:p>
          <a:p>
            <a:pPr algn="l">
              <a:lnSpc>
                <a:spcPts val="1935"/>
              </a:lnSpc>
            </a:pPr>
            <a:r>
              <a:rPr lang="en-US" sz="1795">
                <a:solidFill>
                  <a:srgbClr val="222222"/>
                </a:solidFill>
                <a:latin typeface="Times New Roman" panose="02020503050405090304"/>
                <a:ea typeface="Times New Roman" panose="02020503050405090304"/>
                <a:cs typeface="Times New Roman" panose="02020503050405090304"/>
                <a:sym typeface="Times New Roman" panose="02020503050405090304"/>
              </a:rPr>
              <a:t>[20] Farman, H., Ahmed, S., Mughal, M. H., &amp; Lalwani, G. S. (2025). Car price prediction and recognition using deep learning and computer vision algorithms. </a:t>
            </a:r>
            <a:r>
              <a:rPr lang="en-US" sz="1795" i="1">
                <a:solidFill>
                  <a:srgbClr val="222222"/>
                </a:solidFill>
                <a:latin typeface="Times New Roman Italics"/>
                <a:ea typeface="Times New Roman Italics"/>
                <a:cs typeface="Times New Roman Italics"/>
                <a:sym typeface="Times New Roman Italics"/>
              </a:rPr>
              <a:t>Sir Syed University Research Journal of Engineering &amp; Technology, 15(1),</a:t>
            </a:r>
            <a:r>
              <a:rPr lang="en-US" sz="1795">
                <a:solidFill>
                  <a:srgbClr val="222222"/>
                </a:solidFill>
                <a:latin typeface="Times New Roman" panose="02020503050405090304"/>
                <a:ea typeface="Times New Roman" panose="02020503050405090304"/>
                <a:cs typeface="Times New Roman" panose="02020503050405090304"/>
                <a:sym typeface="Times New Roman" panose="02020503050405090304"/>
              </a:rPr>
              <a:t> 1-14. (</a:t>
            </a:r>
            <a:r>
              <a:rPr lang="en-US" sz="1795">
                <a:solidFill>
                  <a:srgbClr val="222222"/>
                </a:solidFill>
                <a:latin typeface="Times New Roman" panose="02020503050405090304"/>
                <a:ea typeface="Times New Roman" panose="02020503050405090304"/>
                <a:cs typeface="Times New Roman" panose="02020503050405090304"/>
                <a:sym typeface="Times New Roman" panose="02020503050405090304"/>
                <a:hlinkClick r:id="rId7" tooltip="https://doi.org/10.33317/ssurj.647?utm_source=chatgpt.com"/>
              </a:rPr>
              <a:t>https://doi.org/10.33317/ssurj.647</a:t>
            </a:r>
            <a:r>
              <a:rPr lang="en-US" sz="1795">
                <a:solidFill>
                  <a:srgbClr val="222222"/>
                </a:solidFill>
                <a:latin typeface="Times New Roman" panose="02020503050405090304"/>
                <a:ea typeface="Times New Roman" panose="02020503050405090304"/>
                <a:cs typeface="Times New Roman" panose="02020503050405090304"/>
                <a:sym typeface="Times New Roman" panose="02020503050405090304"/>
              </a:rPr>
              <a:t>)</a:t>
            </a:r>
            <a:endParaRPr lang="en-US" sz="1795">
              <a:solidFill>
                <a:srgbClr val="222222"/>
              </a:solidFill>
              <a:latin typeface="Times New Roman" panose="02020503050405090304"/>
              <a:ea typeface="Times New Roman" panose="02020503050405090304"/>
              <a:cs typeface="Times New Roman" panose="02020503050405090304"/>
              <a:sym typeface="Times New Roman" panose="02020503050405090304"/>
            </a:endParaRPr>
          </a:p>
          <a:p>
            <a:pPr algn="l">
              <a:lnSpc>
                <a:spcPts val="1935"/>
              </a:lnSpc>
            </a:pPr>
          </a:p>
          <a:p>
            <a:pPr algn="l">
              <a:lnSpc>
                <a:spcPts val="1935"/>
              </a:lnSpc>
            </a:pPr>
            <a:r>
              <a:rPr lang="en-US" sz="1795">
                <a:solidFill>
                  <a:srgbClr val="222222"/>
                </a:solidFill>
                <a:latin typeface="Times New Roman" panose="02020503050405090304"/>
                <a:ea typeface="Times New Roman" panose="02020503050405090304"/>
                <a:cs typeface="Times New Roman" panose="02020503050405090304"/>
                <a:sym typeface="Times New Roman" panose="02020503050405090304"/>
              </a:rPr>
              <a:t>[21] Used Car Price Prediction Dataset. </a:t>
            </a:r>
            <a:r>
              <a:rPr lang="en-US" sz="1795" i="1">
                <a:solidFill>
                  <a:srgbClr val="222222"/>
                </a:solidFill>
                <a:latin typeface="Times New Roman Italics"/>
                <a:ea typeface="Times New Roman Italics"/>
                <a:cs typeface="Times New Roman Italics"/>
                <a:sym typeface="Times New Roman Italics"/>
              </a:rPr>
              <a:t>Kaggle.</a:t>
            </a:r>
            <a:r>
              <a:rPr lang="en-US" sz="1795">
                <a:solidFill>
                  <a:srgbClr val="222222"/>
                </a:solidFill>
                <a:latin typeface="Times New Roman" panose="02020503050405090304"/>
                <a:ea typeface="Times New Roman" panose="02020503050405090304"/>
                <a:cs typeface="Times New Roman" panose="02020503050405090304"/>
                <a:sym typeface="Times New Roman" panose="02020503050405090304"/>
              </a:rPr>
              <a:t> Available: https://www.kaggle.com/datasets/taeefnajib/used-car-price-prediction-dataset/data</a:t>
            </a:r>
            <a:endParaRPr lang="en-US" sz="1795">
              <a:solidFill>
                <a:srgbClr val="222222"/>
              </a:solidFill>
              <a:latin typeface="Times New Roman" panose="02020503050405090304"/>
              <a:ea typeface="Times New Roman" panose="02020503050405090304"/>
              <a:cs typeface="Times New Roman" panose="02020503050405090304"/>
              <a:sym typeface="Times New Roman" panose="02020503050405090304"/>
            </a:endParaRPr>
          </a:p>
          <a:p>
            <a:pPr algn="l">
              <a:lnSpc>
                <a:spcPts val="1935"/>
              </a:lnSpc>
            </a:pPr>
          </a:p>
          <a:p>
            <a:pPr algn="l">
              <a:lnSpc>
                <a:spcPts val="1935"/>
              </a:lnSpc>
            </a:pPr>
          </a:p>
        </p:txBody>
      </p:sp>
      <p:grpSp>
        <p:nvGrpSpPr>
          <p:cNvPr id="6" name="Group 6"/>
          <p:cNvGrpSpPr/>
          <p:nvPr/>
        </p:nvGrpSpPr>
        <p:grpSpPr>
          <a:xfrm rot="0">
            <a:off x="12915900" y="9534525"/>
            <a:ext cx="4114800" cy="547688"/>
            <a:chOff x="0" y="0"/>
            <a:chExt cx="5486400" cy="730250"/>
          </a:xfrm>
        </p:grpSpPr>
        <p:sp>
          <p:nvSpPr>
            <p:cNvPr id="7" name="Freeform 7"/>
            <p:cNvSpPr/>
            <p:nvPr/>
          </p:nvSpPr>
          <p:spPr>
            <a:xfrm>
              <a:off x="0" y="0"/>
              <a:ext cx="5486400" cy="730250"/>
            </a:xfrm>
            <a:custGeom>
              <a:avLst/>
              <a:gdLst/>
              <a:ahLst/>
              <a:cxnLst/>
              <a:rect l="l" t="t" r="r" b="b"/>
              <a:pathLst>
                <a:path w="5486400" h="730250">
                  <a:moveTo>
                    <a:pt x="0" y="0"/>
                  </a:moveTo>
                  <a:lnTo>
                    <a:pt x="5486400" y="0"/>
                  </a:lnTo>
                  <a:lnTo>
                    <a:pt x="5486400" y="730250"/>
                  </a:lnTo>
                  <a:lnTo>
                    <a:pt x="0" y="730250"/>
                  </a:lnTo>
                  <a:close/>
                </a:path>
              </a:pathLst>
            </a:custGeom>
          </p:spPr>
        </p:sp>
        <p:sp>
          <p:nvSpPr>
            <p:cNvPr id="8" name="TextBox 8"/>
            <p:cNvSpPr txBox="1"/>
            <p:nvPr/>
          </p:nvSpPr>
          <p:spPr>
            <a:xfrm>
              <a:off x="0" y="-19050"/>
              <a:ext cx="5486400" cy="749300"/>
            </a:xfrm>
            <a:prstGeom prst="rect">
              <a:avLst/>
            </a:prstGeom>
          </p:spPr>
          <p:txBody>
            <a:bodyPr lIns="0" tIns="0" rIns="0" bIns="0" rtlCol="0" anchor="ctr"/>
            <a:lstStyle/>
            <a:p>
              <a:pPr algn="r">
                <a:lnSpc>
                  <a:spcPts val="2160"/>
                </a:lnSpc>
              </a:pPr>
              <a:r>
                <a:rPr lang="en-US" sz="1800">
                  <a:solidFill>
                    <a:srgbClr val="898989"/>
                  </a:solidFill>
                  <a:latin typeface="Times New Roman" panose="02020503050405090304"/>
                  <a:ea typeface="Times New Roman" panose="02020503050405090304"/>
                  <a:cs typeface="Times New Roman" panose="02020503050405090304"/>
                  <a:sym typeface="Times New Roman" panose="02020503050405090304"/>
                </a:rPr>
                <a:t>22</a:t>
              </a:r>
              <a:endParaRPr lang="en-US" sz="1800">
                <a:solidFill>
                  <a:srgbClr val="898989"/>
                </a:solidFill>
                <a:latin typeface="Times New Roman" panose="02020503050405090304"/>
                <a:ea typeface="Times New Roman" panose="02020503050405090304"/>
                <a:cs typeface="Times New Roman" panose="02020503050405090304"/>
                <a:sym typeface="Times New Roman" panose="02020503050405090304"/>
              </a:endParaRPr>
            </a:p>
          </p:txBody>
        </p:sp>
      </p:grpSp>
      <p:sp>
        <p:nvSpPr>
          <p:cNvPr id="9" name="Freeform 9"/>
          <p:cNvSpPr/>
          <p:nvPr/>
        </p:nvSpPr>
        <p:spPr>
          <a:xfrm>
            <a:off x="210190" y="272505"/>
            <a:ext cx="4353228" cy="756195"/>
          </a:xfrm>
          <a:custGeom>
            <a:avLst/>
            <a:gdLst/>
            <a:ahLst/>
            <a:cxnLst/>
            <a:rect l="l" t="t" r="r" b="b"/>
            <a:pathLst>
              <a:path w="4353228" h="756195">
                <a:moveTo>
                  <a:pt x="0" y="0"/>
                </a:moveTo>
                <a:lnTo>
                  <a:pt x="4353228" y="0"/>
                </a:lnTo>
                <a:lnTo>
                  <a:pt x="4353228" y="756195"/>
                </a:lnTo>
                <a:lnTo>
                  <a:pt x="0" y="756195"/>
                </a:lnTo>
                <a:lnTo>
                  <a:pt x="0" y="0"/>
                </a:lnTo>
                <a:close/>
              </a:path>
            </a:pathLst>
          </a:custGeom>
          <a:blipFill>
            <a:blip r:embed="rId8"/>
            <a:stretch>
              <a:fillRect/>
            </a:stretch>
          </a:blipFill>
        </p:spPr>
      </p:sp>
      <p:grpSp>
        <p:nvGrpSpPr>
          <p:cNvPr id="10" name="Group 10"/>
          <p:cNvGrpSpPr/>
          <p:nvPr/>
        </p:nvGrpSpPr>
        <p:grpSpPr>
          <a:xfrm rot="0">
            <a:off x="6057900" y="9534525"/>
            <a:ext cx="6172200" cy="547688"/>
            <a:chOff x="0" y="0"/>
            <a:chExt cx="8229600" cy="730250"/>
          </a:xfrm>
        </p:grpSpPr>
        <p:sp>
          <p:nvSpPr>
            <p:cNvPr id="11" name="Freeform 11"/>
            <p:cNvSpPr/>
            <p:nvPr/>
          </p:nvSpPr>
          <p:spPr>
            <a:xfrm>
              <a:off x="0" y="0"/>
              <a:ext cx="8229600" cy="730250"/>
            </a:xfrm>
            <a:custGeom>
              <a:avLst/>
              <a:gdLst/>
              <a:ahLst/>
              <a:cxnLst/>
              <a:rect l="l" t="t" r="r" b="b"/>
              <a:pathLst>
                <a:path w="8229600" h="730250">
                  <a:moveTo>
                    <a:pt x="0" y="0"/>
                  </a:moveTo>
                  <a:lnTo>
                    <a:pt x="8229600" y="0"/>
                  </a:lnTo>
                  <a:lnTo>
                    <a:pt x="8229600" y="730250"/>
                  </a:lnTo>
                  <a:lnTo>
                    <a:pt x="0" y="730250"/>
                  </a:lnTo>
                  <a:close/>
                </a:path>
              </a:pathLst>
            </a:custGeom>
          </p:spPr>
        </p:sp>
        <p:sp>
          <p:nvSpPr>
            <p:cNvPr id="12" name="TextBox 12"/>
            <p:cNvSpPr txBox="1"/>
            <p:nvPr/>
          </p:nvSpPr>
          <p:spPr>
            <a:xfrm>
              <a:off x="0" y="-19050"/>
              <a:ext cx="8229600" cy="749300"/>
            </a:xfrm>
            <a:prstGeom prst="rect">
              <a:avLst/>
            </a:prstGeom>
          </p:spPr>
          <p:txBody>
            <a:bodyPr lIns="0" tIns="0" rIns="0" bIns="0" rtlCol="0" anchor="ctr"/>
            <a:lstStyle/>
            <a:p>
              <a:pPr algn="ctr">
                <a:lnSpc>
                  <a:spcPts val="2160"/>
                </a:lnSpc>
              </a:pPr>
              <a:r>
                <a:rPr lang="en-US" sz="1800">
                  <a:solidFill>
                    <a:srgbClr val="898989"/>
                  </a:solidFill>
                  <a:latin typeface="Times New Roman" panose="02020503050405090304"/>
                  <a:ea typeface="Times New Roman" panose="02020503050405090304"/>
                  <a:cs typeface="Times New Roman" panose="02020503050405090304"/>
                  <a:sym typeface="Times New Roman" panose="02020503050405090304"/>
                </a:rPr>
                <a:t>Review No.2         Batch No. CG4          Department of CSE</a:t>
              </a:r>
              <a:endParaRPr lang="en-US" sz="1800">
                <a:solidFill>
                  <a:srgbClr val="898989"/>
                </a:solidFill>
                <a:latin typeface="Times New Roman" panose="02020503050405090304"/>
                <a:ea typeface="Times New Roman" panose="02020503050405090304"/>
                <a:cs typeface="Times New Roman" panose="02020503050405090304"/>
                <a:sym typeface="Times New Roman" panose="02020503050405090304"/>
              </a:endParaRPr>
            </a:p>
          </p:txBody>
        </p:sp>
      </p:grpSp>
      <p:grpSp>
        <p:nvGrpSpPr>
          <p:cNvPr id="13" name="Group 13"/>
          <p:cNvGrpSpPr/>
          <p:nvPr/>
        </p:nvGrpSpPr>
        <p:grpSpPr>
          <a:xfrm rot="0">
            <a:off x="1257300" y="9534525"/>
            <a:ext cx="4114800" cy="547688"/>
            <a:chOff x="0" y="0"/>
            <a:chExt cx="5486400" cy="730250"/>
          </a:xfrm>
        </p:grpSpPr>
        <p:sp>
          <p:nvSpPr>
            <p:cNvPr id="14" name="Freeform 14"/>
            <p:cNvSpPr/>
            <p:nvPr/>
          </p:nvSpPr>
          <p:spPr>
            <a:xfrm>
              <a:off x="0" y="0"/>
              <a:ext cx="5486400" cy="730250"/>
            </a:xfrm>
            <a:custGeom>
              <a:avLst/>
              <a:gdLst/>
              <a:ahLst/>
              <a:cxnLst/>
              <a:rect l="l" t="t" r="r" b="b"/>
              <a:pathLst>
                <a:path w="5486400" h="730250">
                  <a:moveTo>
                    <a:pt x="0" y="0"/>
                  </a:moveTo>
                  <a:lnTo>
                    <a:pt x="5486400" y="0"/>
                  </a:lnTo>
                  <a:lnTo>
                    <a:pt x="5486400" y="730250"/>
                  </a:lnTo>
                  <a:lnTo>
                    <a:pt x="0" y="730250"/>
                  </a:lnTo>
                  <a:close/>
                </a:path>
              </a:pathLst>
            </a:custGeom>
          </p:spPr>
        </p:sp>
        <p:sp>
          <p:nvSpPr>
            <p:cNvPr id="15" name="TextBox 15"/>
            <p:cNvSpPr txBox="1"/>
            <p:nvPr/>
          </p:nvSpPr>
          <p:spPr>
            <a:xfrm>
              <a:off x="0" y="-19050"/>
              <a:ext cx="5486400" cy="749300"/>
            </a:xfrm>
            <a:prstGeom prst="rect">
              <a:avLst/>
            </a:prstGeom>
          </p:spPr>
          <p:txBody>
            <a:bodyPr lIns="0" tIns="0" rIns="0" bIns="0" rtlCol="0" anchor="ctr"/>
            <a:lstStyle/>
            <a:p>
              <a:pPr algn="l">
                <a:lnSpc>
                  <a:spcPts val="2160"/>
                </a:lnSpc>
              </a:pPr>
              <a:r>
                <a:rPr lang="en-US" sz="1800">
                  <a:solidFill>
                    <a:srgbClr val="898989"/>
                  </a:solidFill>
                  <a:latin typeface="Times New Roman" panose="02020503050405090304"/>
                  <a:ea typeface="Times New Roman" panose="02020503050405090304"/>
                  <a:cs typeface="Times New Roman" panose="02020503050405090304"/>
                  <a:sym typeface="Times New Roman" panose="02020503050405090304"/>
                </a:rPr>
                <a:t>05</a:t>
              </a:r>
              <a:r>
                <a:rPr lang="en-US" sz="1800">
                  <a:solidFill>
                    <a:srgbClr val="898989"/>
                  </a:solidFill>
                  <a:latin typeface="Times New Roman" panose="02020503050405090304"/>
                  <a:ea typeface="Times New Roman" panose="02020503050405090304"/>
                  <a:cs typeface="Times New Roman" panose="02020503050405090304"/>
                  <a:sym typeface="Times New Roman" panose="02020503050405090304"/>
                </a:rPr>
                <a:t>-12-2025</a:t>
              </a:r>
              <a:endParaRPr lang="en-US" sz="1800">
                <a:solidFill>
                  <a:srgbClr val="898989"/>
                </a:solidFill>
                <a:latin typeface="Times New Roman" panose="02020503050405090304"/>
                <a:ea typeface="Times New Roman" panose="02020503050405090304"/>
                <a:cs typeface="Times New Roman" panose="02020503050405090304"/>
                <a:sym typeface="Times New Roman" panose="02020503050405090304"/>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0">
            <a:off x="1770927" y="547688"/>
            <a:ext cx="15259773" cy="1692014"/>
            <a:chOff x="0" y="0"/>
            <a:chExt cx="20346364" cy="2256018"/>
          </a:xfrm>
        </p:grpSpPr>
        <p:sp>
          <p:nvSpPr>
            <p:cNvPr id="3" name="Freeform 3"/>
            <p:cNvSpPr/>
            <p:nvPr/>
          </p:nvSpPr>
          <p:spPr>
            <a:xfrm>
              <a:off x="0" y="0"/>
              <a:ext cx="20346364" cy="2256018"/>
            </a:xfrm>
            <a:custGeom>
              <a:avLst/>
              <a:gdLst/>
              <a:ahLst/>
              <a:cxnLst/>
              <a:rect l="l" t="t" r="r" b="b"/>
              <a:pathLst>
                <a:path w="20346364" h="2256018">
                  <a:moveTo>
                    <a:pt x="0" y="0"/>
                  </a:moveTo>
                  <a:lnTo>
                    <a:pt x="20346364" y="0"/>
                  </a:lnTo>
                  <a:lnTo>
                    <a:pt x="20346364" y="2256018"/>
                  </a:lnTo>
                  <a:lnTo>
                    <a:pt x="0" y="2256018"/>
                  </a:lnTo>
                  <a:close/>
                </a:path>
              </a:pathLst>
            </a:custGeom>
          </p:spPr>
        </p:sp>
        <p:sp>
          <p:nvSpPr>
            <p:cNvPr id="4" name="TextBox 4"/>
            <p:cNvSpPr txBox="1"/>
            <p:nvPr/>
          </p:nvSpPr>
          <p:spPr>
            <a:xfrm>
              <a:off x="0" y="38100"/>
              <a:ext cx="20346364" cy="2217918"/>
            </a:xfrm>
            <a:prstGeom prst="rect">
              <a:avLst/>
            </a:prstGeom>
          </p:spPr>
          <p:txBody>
            <a:bodyPr lIns="0" tIns="0" rIns="0" bIns="0" rtlCol="0" anchor="ctr"/>
            <a:lstStyle/>
            <a:p>
              <a:pPr algn="ctr">
                <a:lnSpc>
                  <a:spcPts val="7130"/>
                </a:lnSpc>
              </a:pPr>
              <a:r>
                <a:rPr lang="en-US" sz="6600" b="1">
                  <a:solidFill>
                    <a:srgbClr val="000000"/>
                  </a:solidFill>
                  <a:latin typeface="Times New Roman Bold" panose="02020503050405090304"/>
                  <a:ea typeface="Times New Roman Bold" panose="02020503050405090304"/>
                  <a:cs typeface="Times New Roman Bold" panose="02020503050405090304"/>
                  <a:sym typeface="Times New Roman Bold" panose="02020503050405090304"/>
                </a:rPr>
                <a:t>QUESTIONS and ANSWERS</a:t>
              </a:r>
              <a:endParaRPr lang="en-US" sz="6600" b="1">
                <a:solidFill>
                  <a:srgbClr val="000000"/>
                </a:solidFill>
                <a:latin typeface="Times New Roman Bold" panose="02020503050405090304"/>
                <a:ea typeface="Times New Roman Bold" panose="02020503050405090304"/>
                <a:cs typeface="Times New Roman Bold" panose="02020503050405090304"/>
                <a:sym typeface="Times New Roman Bold" panose="02020503050405090304"/>
              </a:endParaRPr>
            </a:p>
          </p:txBody>
        </p:sp>
      </p:grpSp>
      <p:grpSp>
        <p:nvGrpSpPr>
          <p:cNvPr id="5" name="Group 5"/>
          <p:cNvGrpSpPr>
            <a:grpSpLocks noChangeAspect="1"/>
          </p:cNvGrpSpPr>
          <p:nvPr/>
        </p:nvGrpSpPr>
        <p:grpSpPr>
          <a:xfrm rot="0">
            <a:off x="1550378" y="2544915"/>
            <a:ext cx="14351976" cy="6078781"/>
            <a:chOff x="0" y="0"/>
            <a:chExt cx="19135968" cy="8105042"/>
          </a:xfrm>
        </p:grpSpPr>
        <p:sp>
          <p:nvSpPr>
            <p:cNvPr id="6" name="Freeform 6" descr="A hand writing on a blackboard&#10;&#10;Description automatically generated"/>
            <p:cNvSpPr/>
            <p:nvPr/>
          </p:nvSpPr>
          <p:spPr>
            <a:xfrm>
              <a:off x="0" y="0"/>
              <a:ext cx="19135979" cy="8105013"/>
            </a:xfrm>
            <a:custGeom>
              <a:avLst/>
              <a:gdLst/>
              <a:ahLst/>
              <a:cxnLst/>
              <a:rect l="l" t="t" r="r" b="b"/>
              <a:pathLst>
                <a:path w="19135979" h="8105013">
                  <a:moveTo>
                    <a:pt x="0" y="0"/>
                  </a:moveTo>
                  <a:lnTo>
                    <a:pt x="19135979" y="0"/>
                  </a:lnTo>
                  <a:lnTo>
                    <a:pt x="19135979" y="8105013"/>
                  </a:lnTo>
                  <a:lnTo>
                    <a:pt x="0" y="8105013"/>
                  </a:lnTo>
                  <a:lnTo>
                    <a:pt x="0" y="0"/>
                  </a:lnTo>
                  <a:close/>
                </a:path>
              </a:pathLst>
            </a:custGeom>
            <a:blipFill>
              <a:blip r:embed="rId1"/>
              <a:stretch>
                <a:fillRect t="-16403" b="-16403"/>
              </a:stretch>
            </a:blipFill>
          </p:spPr>
        </p:sp>
      </p:grpSp>
      <p:grpSp>
        <p:nvGrpSpPr>
          <p:cNvPr id="7" name="Group 7"/>
          <p:cNvGrpSpPr/>
          <p:nvPr/>
        </p:nvGrpSpPr>
        <p:grpSpPr>
          <a:xfrm rot="0">
            <a:off x="12915900" y="9534525"/>
            <a:ext cx="4114800" cy="547688"/>
            <a:chOff x="0" y="0"/>
            <a:chExt cx="5486400" cy="730250"/>
          </a:xfrm>
        </p:grpSpPr>
        <p:sp>
          <p:nvSpPr>
            <p:cNvPr id="8" name="Freeform 8"/>
            <p:cNvSpPr/>
            <p:nvPr/>
          </p:nvSpPr>
          <p:spPr>
            <a:xfrm>
              <a:off x="0" y="0"/>
              <a:ext cx="5486400" cy="730250"/>
            </a:xfrm>
            <a:custGeom>
              <a:avLst/>
              <a:gdLst/>
              <a:ahLst/>
              <a:cxnLst/>
              <a:rect l="l" t="t" r="r" b="b"/>
              <a:pathLst>
                <a:path w="5486400" h="730250">
                  <a:moveTo>
                    <a:pt x="0" y="0"/>
                  </a:moveTo>
                  <a:lnTo>
                    <a:pt x="5486400" y="0"/>
                  </a:lnTo>
                  <a:lnTo>
                    <a:pt x="5486400" y="730250"/>
                  </a:lnTo>
                  <a:lnTo>
                    <a:pt x="0" y="730250"/>
                  </a:lnTo>
                  <a:close/>
                </a:path>
              </a:pathLst>
            </a:custGeom>
          </p:spPr>
        </p:sp>
        <p:sp>
          <p:nvSpPr>
            <p:cNvPr id="9" name="TextBox 9"/>
            <p:cNvSpPr txBox="1"/>
            <p:nvPr/>
          </p:nvSpPr>
          <p:spPr>
            <a:xfrm>
              <a:off x="0" y="-19050"/>
              <a:ext cx="5486400" cy="749300"/>
            </a:xfrm>
            <a:prstGeom prst="rect">
              <a:avLst/>
            </a:prstGeom>
          </p:spPr>
          <p:txBody>
            <a:bodyPr lIns="0" tIns="0" rIns="0" bIns="0" rtlCol="0" anchor="ctr"/>
            <a:lstStyle/>
            <a:p>
              <a:pPr algn="r">
                <a:lnSpc>
                  <a:spcPts val="2160"/>
                </a:lnSpc>
              </a:pPr>
              <a:r>
                <a:rPr lang="en-US" sz="1800">
                  <a:solidFill>
                    <a:srgbClr val="898989"/>
                  </a:solidFill>
                  <a:latin typeface="Times New Roman" panose="02020503050405090304"/>
                  <a:ea typeface="Times New Roman" panose="02020503050405090304"/>
                  <a:cs typeface="Times New Roman" panose="02020503050405090304"/>
                  <a:sym typeface="Times New Roman" panose="02020503050405090304"/>
                </a:rPr>
                <a:t>23</a:t>
              </a:r>
              <a:endParaRPr lang="en-US" sz="1800">
                <a:solidFill>
                  <a:srgbClr val="898989"/>
                </a:solidFill>
                <a:latin typeface="Times New Roman" panose="02020503050405090304"/>
                <a:ea typeface="Times New Roman" panose="02020503050405090304"/>
                <a:cs typeface="Times New Roman" panose="02020503050405090304"/>
                <a:sym typeface="Times New Roman" panose="02020503050405090304"/>
              </a:endParaRPr>
            </a:p>
          </p:txBody>
        </p:sp>
      </p:grpSp>
      <p:sp>
        <p:nvSpPr>
          <p:cNvPr id="10" name="Freeform 10"/>
          <p:cNvSpPr/>
          <p:nvPr/>
        </p:nvSpPr>
        <p:spPr>
          <a:xfrm>
            <a:off x="210190" y="272505"/>
            <a:ext cx="4353228" cy="756195"/>
          </a:xfrm>
          <a:custGeom>
            <a:avLst/>
            <a:gdLst/>
            <a:ahLst/>
            <a:cxnLst/>
            <a:rect l="l" t="t" r="r" b="b"/>
            <a:pathLst>
              <a:path w="4353228" h="756195">
                <a:moveTo>
                  <a:pt x="0" y="0"/>
                </a:moveTo>
                <a:lnTo>
                  <a:pt x="4353228" y="0"/>
                </a:lnTo>
                <a:lnTo>
                  <a:pt x="4353228" y="756195"/>
                </a:lnTo>
                <a:lnTo>
                  <a:pt x="0" y="756195"/>
                </a:lnTo>
                <a:lnTo>
                  <a:pt x="0" y="0"/>
                </a:lnTo>
                <a:close/>
              </a:path>
            </a:pathLst>
          </a:custGeom>
          <a:blipFill>
            <a:blip r:embed="rId2"/>
            <a:stretch>
              <a:fillRect/>
            </a:stretch>
          </a:blipFill>
        </p:spPr>
      </p:sp>
      <p:grpSp>
        <p:nvGrpSpPr>
          <p:cNvPr id="11" name="Group 11"/>
          <p:cNvGrpSpPr/>
          <p:nvPr/>
        </p:nvGrpSpPr>
        <p:grpSpPr>
          <a:xfrm rot="0">
            <a:off x="6057900" y="9534525"/>
            <a:ext cx="6172200" cy="547688"/>
            <a:chOff x="0" y="0"/>
            <a:chExt cx="8229600" cy="730250"/>
          </a:xfrm>
        </p:grpSpPr>
        <p:sp>
          <p:nvSpPr>
            <p:cNvPr id="12" name="Freeform 12"/>
            <p:cNvSpPr/>
            <p:nvPr/>
          </p:nvSpPr>
          <p:spPr>
            <a:xfrm>
              <a:off x="0" y="0"/>
              <a:ext cx="8229600" cy="730250"/>
            </a:xfrm>
            <a:custGeom>
              <a:avLst/>
              <a:gdLst/>
              <a:ahLst/>
              <a:cxnLst/>
              <a:rect l="l" t="t" r="r" b="b"/>
              <a:pathLst>
                <a:path w="8229600" h="730250">
                  <a:moveTo>
                    <a:pt x="0" y="0"/>
                  </a:moveTo>
                  <a:lnTo>
                    <a:pt x="8229600" y="0"/>
                  </a:lnTo>
                  <a:lnTo>
                    <a:pt x="8229600" y="730250"/>
                  </a:lnTo>
                  <a:lnTo>
                    <a:pt x="0" y="730250"/>
                  </a:lnTo>
                  <a:close/>
                </a:path>
              </a:pathLst>
            </a:custGeom>
          </p:spPr>
        </p:sp>
        <p:sp>
          <p:nvSpPr>
            <p:cNvPr id="13" name="TextBox 13"/>
            <p:cNvSpPr txBox="1"/>
            <p:nvPr/>
          </p:nvSpPr>
          <p:spPr>
            <a:xfrm>
              <a:off x="0" y="-19050"/>
              <a:ext cx="8229600" cy="749300"/>
            </a:xfrm>
            <a:prstGeom prst="rect">
              <a:avLst/>
            </a:prstGeom>
          </p:spPr>
          <p:txBody>
            <a:bodyPr lIns="0" tIns="0" rIns="0" bIns="0" rtlCol="0" anchor="ctr"/>
            <a:lstStyle/>
            <a:p>
              <a:pPr algn="ctr">
                <a:lnSpc>
                  <a:spcPts val="2160"/>
                </a:lnSpc>
              </a:pPr>
              <a:r>
                <a:rPr lang="en-US" sz="1800">
                  <a:solidFill>
                    <a:srgbClr val="898989"/>
                  </a:solidFill>
                  <a:latin typeface="Times New Roman" panose="02020503050405090304"/>
                  <a:ea typeface="Times New Roman" panose="02020503050405090304"/>
                  <a:cs typeface="Times New Roman" panose="02020503050405090304"/>
                  <a:sym typeface="Times New Roman" panose="02020503050405090304"/>
                </a:rPr>
                <a:t>Review No.2         Batch No. CG4          Department of CSE</a:t>
              </a:r>
              <a:endParaRPr lang="en-US" sz="1800">
                <a:solidFill>
                  <a:srgbClr val="898989"/>
                </a:solidFill>
                <a:latin typeface="Times New Roman" panose="02020503050405090304"/>
                <a:ea typeface="Times New Roman" panose="02020503050405090304"/>
                <a:cs typeface="Times New Roman" panose="02020503050405090304"/>
                <a:sym typeface="Times New Roman" panose="02020503050405090304"/>
              </a:endParaRPr>
            </a:p>
          </p:txBody>
        </p:sp>
      </p:grpSp>
      <p:grpSp>
        <p:nvGrpSpPr>
          <p:cNvPr id="14" name="Group 14"/>
          <p:cNvGrpSpPr/>
          <p:nvPr/>
        </p:nvGrpSpPr>
        <p:grpSpPr>
          <a:xfrm rot="0">
            <a:off x="1257300" y="9534525"/>
            <a:ext cx="4114800" cy="547688"/>
            <a:chOff x="0" y="0"/>
            <a:chExt cx="5486400" cy="730250"/>
          </a:xfrm>
        </p:grpSpPr>
        <p:sp>
          <p:nvSpPr>
            <p:cNvPr id="15" name="Freeform 15"/>
            <p:cNvSpPr/>
            <p:nvPr/>
          </p:nvSpPr>
          <p:spPr>
            <a:xfrm>
              <a:off x="0" y="0"/>
              <a:ext cx="5486400" cy="730250"/>
            </a:xfrm>
            <a:custGeom>
              <a:avLst/>
              <a:gdLst/>
              <a:ahLst/>
              <a:cxnLst/>
              <a:rect l="l" t="t" r="r" b="b"/>
              <a:pathLst>
                <a:path w="5486400" h="730250">
                  <a:moveTo>
                    <a:pt x="0" y="0"/>
                  </a:moveTo>
                  <a:lnTo>
                    <a:pt x="5486400" y="0"/>
                  </a:lnTo>
                  <a:lnTo>
                    <a:pt x="5486400" y="730250"/>
                  </a:lnTo>
                  <a:lnTo>
                    <a:pt x="0" y="730250"/>
                  </a:lnTo>
                  <a:close/>
                </a:path>
              </a:pathLst>
            </a:custGeom>
          </p:spPr>
        </p:sp>
        <p:sp>
          <p:nvSpPr>
            <p:cNvPr id="16" name="TextBox 16"/>
            <p:cNvSpPr txBox="1"/>
            <p:nvPr/>
          </p:nvSpPr>
          <p:spPr>
            <a:xfrm>
              <a:off x="0" y="-19050"/>
              <a:ext cx="5486400" cy="749300"/>
            </a:xfrm>
            <a:prstGeom prst="rect">
              <a:avLst/>
            </a:prstGeom>
          </p:spPr>
          <p:txBody>
            <a:bodyPr lIns="0" tIns="0" rIns="0" bIns="0" rtlCol="0" anchor="ctr"/>
            <a:lstStyle/>
            <a:p>
              <a:pPr algn="l">
                <a:lnSpc>
                  <a:spcPts val="2160"/>
                </a:lnSpc>
              </a:pPr>
              <a:r>
                <a:rPr lang="en-US" sz="1800">
                  <a:solidFill>
                    <a:srgbClr val="898989"/>
                  </a:solidFill>
                  <a:latin typeface="Times New Roman" panose="02020503050405090304"/>
                  <a:ea typeface="Times New Roman" panose="02020503050405090304"/>
                  <a:cs typeface="Times New Roman" panose="02020503050405090304"/>
                  <a:sym typeface="Times New Roman" panose="02020503050405090304"/>
                </a:rPr>
                <a:t>05</a:t>
              </a:r>
              <a:r>
                <a:rPr lang="en-US" sz="1800">
                  <a:solidFill>
                    <a:srgbClr val="898989"/>
                  </a:solidFill>
                  <a:latin typeface="Times New Roman" panose="02020503050405090304"/>
                  <a:ea typeface="Times New Roman" panose="02020503050405090304"/>
                  <a:cs typeface="Times New Roman" panose="02020503050405090304"/>
                  <a:sym typeface="Times New Roman" panose="02020503050405090304"/>
                </a:rPr>
                <a:t>-12-2025</a:t>
              </a:r>
              <a:endParaRPr lang="en-US" sz="1800">
                <a:solidFill>
                  <a:srgbClr val="898989"/>
                </a:solidFill>
                <a:latin typeface="Times New Roman" panose="02020503050405090304"/>
                <a:ea typeface="Times New Roman" panose="02020503050405090304"/>
                <a:cs typeface="Times New Roman" panose="02020503050405090304"/>
                <a:sym typeface="Times New Roman" panose="02020503050405090304"/>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0">
            <a:off x="1770927" y="547688"/>
            <a:ext cx="15259773" cy="1692014"/>
            <a:chOff x="0" y="0"/>
            <a:chExt cx="20346364" cy="2256018"/>
          </a:xfrm>
        </p:grpSpPr>
        <p:sp>
          <p:nvSpPr>
            <p:cNvPr id="3" name="Freeform 3"/>
            <p:cNvSpPr/>
            <p:nvPr/>
          </p:nvSpPr>
          <p:spPr>
            <a:xfrm>
              <a:off x="0" y="0"/>
              <a:ext cx="20346364" cy="2256018"/>
            </a:xfrm>
            <a:custGeom>
              <a:avLst/>
              <a:gdLst/>
              <a:ahLst/>
              <a:cxnLst/>
              <a:rect l="l" t="t" r="r" b="b"/>
              <a:pathLst>
                <a:path w="20346364" h="2256018">
                  <a:moveTo>
                    <a:pt x="0" y="0"/>
                  </a:moveTo>
                  <a:lnTo>
                    <a:pt x="20346364" y="0"/>
                  </a:lnTo>
                  <a:lnTo>
                    <a:pt x="20346364" y="2256018"/>
                  </a:lnTo>
                  <a:lnTo>
                    <a:pt x="0" y="2256018"/>
                  </a:lnTo>
                  <a:close/>
                </a:path>
              </a:pathLst>
            </a:custGeom>
          </p:spPr>
        </p:sp>
        <p:sp>
          <p:nvSpPr>
            <p:cNvPr id="4" name="TextBox 4"/>
            <p:cNvSpPr txBox="1"/>
            <p:nvPr/>
          </p:nvSpPr>
          <p:spPr>
            <a:xfrm>
              <a:off x="0" y="38100"/>
              <a:ext cx="20346364" cy="2217918"/>
            </a:xfrm>
            <a:prstGeom prst="rect">
              <a:avLst/>
            </a:prstGeom>
          </p:spPr>
          <p:txBody>
            <a:bodyPr lIns="0" tIns="0" rIns="0" bIns="0" rtlCol="0" anchor="ctr"/>
            <a:lstStyle/>
            <a:p>
              <a:pPr algn="ctr">
                <a:lnSpc>
                  <a:spcPts val="7130"/>
                </a:lnSpc>
              </a:pPr>
              <a:r>
                <a:rPr lang="en-US" sz="6600" b="1">
                  <a:solidFill>
                    <a:srgbClr val="000000"/>
                  </a:solidFill>
                  <a:latin typeface="Times New Roman Bold" panose="02020503050405090304"/>
                  <a:ea typeface="Times New Roman Bold" panose="02020503050405090304"/>
                  <a:cs typeface="Times New Roman Bold" panose="02020503050405090304"/>
                  <a:sym typeface="Times New Roman Bold" panose="02020503050405090304"/>
                </a:rPr>
                <a:t>ACKNOWLEGEMENTS</a:t>
              </a:r>
              <a:endParaRPr lang="en-US" sz="6600" b="1">
                <a:solidFill>
                  <a:srgbClr val="000000"/>
                </a:solidFill>
                <a:latin typeface="Times New Roman Bold" panose="02020503050405090304"/>
                <a:ea typeface="Times New Roman Bold" panose="02020503050405090304"/>
                <a:cs typeface="Times New Roman Bold" panose="02020503050405090304"/>
                <a:sym typeface="Times New Roman Bold" panose="02020503050405090304"/>
              </a:endParaRPr>
            </a:p>
          </p:txBody>
        </p:sp>
      </p:grpSp>
      <p:grpSp>
        <p:nvGrpSpPr>
          <p:cNvPr id="5" name="Group 5"/>
          <p:cNvGrpSpPr>
            <a:grpSpLocks noChangeAspect="1"/>
          </p:cNvGrpSpPr>
          <p:nvPr/>
        </p:nvGrpSpPr>
        <p:grpSpPr>
          <a:xfrm rot="0">
            <a:off x="3225678" y="2252388"/>
            <a:ext cx="11997836" cy="5857875"/>
            <a:chOff x="0" y="0"/>
            <a:chExt cx="15997114" cy="7810500"/>
          </a:xfrm>
        </p:grpSpPr>
        <p:sp>
          <p:nvSpPr>
            <p:cNvPr id="6" name="Freeform 6" descr="A close-up of two people holding hands&#10;&#10;Description automatically generated"/>
            <p:cNvSpPr/>
            <p:nvPr/>
          </p:nvSpPr>
          <p:spPr>
            <a:xfrm>
              <a:off x="0" y="0"/>
              <a:ext cx="15997174" cy="7810500"/>
            </a:xfrm>
            <a:custGeom>
              <a:avLst/>
              <a:gdLst/>
              <a:ahLst/>
              <a:cxnLst/>
              <a:rect l="l" t="t" r="r" b="b"/>
              <a:pathLst>
                <a:path w="15997174" h="7810500">
                  <a:moveTo>
                    <a:pt x="0" y="0"/>
                  </a:moveTo>
                  <a:lnTo>
                    <a:pt x="15997174" y="0"/>
                  </a:lnTo>
                  <a:lnTo>
                    <a:pt x="15997174" y="7810500"/>
                  </a:lnTo>
                  <a:lnTo>
                    <a:pt x="0" y="7810500"/>
                  </a:lnTo>
                  <a:lnTo>
                    <a:pt x="0" y="0"/>
                  </a:lnTo>
                  <a:close/>
                </a:path>
              </a:pathLst>
            </a:custGeom>
            <a:blipFill>
              <a:blip r:embed="rId1"/>
              <a:stretch>
                <a:fillRect t="-7470" b="-7470"/>
              </a:stretch>
            </a:blipFill>
          </p:spPr>
        </p:sp>
      </p:grpSp>
      <p:grpSp>
        <p:nvGrpSpPr>
          <p:cNvPr id="7" name="Group 7"/>
          <p:cNvGrpSpPr/>
          <p:nvPr/>
        </p:nvGrpSpPr>
        <p:grpSpPr>
          <a:xfrm rot="0">
            <a:off x="12915900" y="9534525"/>
            <a:ext cx="4114800" cy="547688"/>
            <a:chOff x="0" y="0"/>
            <a:chExt cx="5486400" cy="730250"/>
          </a:xfrm>
        </p:grpSpPr>
        <p:sp>
          <p:nvSpPr>
            <p:cNvPr id="8" name="Freeform 8"/>
            <p:cNvSpPr/>
            <p:nvPr/>
          </p:nvSpPr>
          <p:spPr>
            <a:xfrm>
              <a:off x="0" y="0"/>
              <a:ext cx="5486400" cy="730250"/>
            </a:xfrm>
            <a:custGeom>
              <a:avLst/>
              <a:gdLst/>
              <a:ahLst/>
              <a:cxnLst/>
              <a:rect l="l" t="t" r="r" b="b"/>
              <a:pathLst>
                <a:path w="5486400" h="730250">
                  <a:moveTo>
                    <a:pt x="0" y="0"/>
                  </a:moveTo>
                  <a:lnTo>
                    <a:pt x="5486400" y="0"/>
                  </a:lnTo>
                  <a:lnTo>
                    <a:pt x="5486400" y="730250"/>
                  </a:lnTo>
                  <a:lnTo>
                    <a:pt x="0" y="730250"/>
                  </a:lnTo>
                  <a:close/>
                </a:path>
              </a:pathLst>
            </a:custGeom>
          </p:spPr>
        </p:sp>
        <p:sp>
          <p:nvSpPr>
            <p:cNvPr id="9" name="TextBox 9"/>
            <p:cNvSpPr txBox="1"/>
            <p:nvPr/>
          </p:nvSpPr>
          <p:spPr>
            <a:xfrm>
              <a:off x="0" y="-19050"/>
              <a:ext cx="5486400" cy="749300"/>
            </a:xfrm>
            <a:prstGeom prst="rect">
              <a:avLst/>
            </a:prstGeom>
          </p:spPr>
          <p:txBody>
            <a:bodyPr lIns="0" tIns="0" rIns="0" bIns="0" rtlCol="0" anchor="ctr"/>
            <a:lstStyle/>
            <a:p>
              <a:pPr algn="r">
                <a:lnSpc>
                  <a:spcPts val="2160"/>
                </a:lnSpc>
              </a:pPr>
              <a:r>
                <a:rPr lang="en-US" sz="1800">
                  <a:solidFill>
                    <a:srgbClr val="898989"/>
                  </a:solidFill>
                  <a:latin typeface="Times New Roman" panose="02020503050405090304"/>
                  <a:ea typeface="Times New Roman" panose="02020503050405090304"/>
                  <a:cs typeface="Times New Roman" panose="02020503050405090304"/>
                  <a:sym typeface="Times New Roman" panose="02020503050405090304"/>
                </a:rPr>
                <a:t>24</a:t>
              </a:r>
              <a:endParaRPr lang="en-US" sz="1800">
                <a:solidFill>
                  <a:srgbClr val="898989"/>
                </a:solidFill>
                <a:latin typeface="Times New Roman" panose="02020503050405090304"/>
                <a:ea typeface="Times New Roman" panose="02020503050405090304"/>
                <a:cs typeface="Times New Roman" panose="02020503050405090304"/>
                <a:sym typeface="Times New Roman" panose="02020503050405090304"/>
              </a:endParaRPr>
            </a:p>
          </p:txBody>
        </p:sp>
      </p:grpSp>
      <p:sp>
        <p:nvSpPr>
          <p:cNvPr id="10" name="Freeform 10"/>
          <p:cNvSpPr/>
          <p:nvPr/>
        </p:nvSpPr>
        <p:spPr>
          <a:xfrm>
            <a:off x="210190" y="272505"/>
            <a:ext cx="4353228" cy="756195"/>
          </a:xfrm>
          <a:custGeom>
            <a:avLst/>
            <a:gdLst/>
            <a:ahLst/>
            <a:cxnLst/>
            <a:rect l="l" t="t" r="r" b="b"/>
            <a:pathLst>
              <a:path w="4353228" h="756195">
                <a:moveTo>
                  <a:pt x="0" y="0"/>
                </a:moveTo>
                <a:lnTo>
                  <a:pt x="4353228" y="0"/>
                </a:lnTo>
                <a:lnTo>
                  <a:pt x="4353228" y="756195"/>
                </a:lnTo>
                <a:lnTo>
                  <a:pt x="0" y="756195"/>
                </a:lnTo>
                <a:lnTo>
                  <a:pt x="0" y="0"/>
                </a:lnTo>
                <a:close/>
              </a:path>
            </a:pathLst>
          </a:custGeom>
          <a:blipFill>
            <a:blip r:embed="rId2"/>
            <a:stretch>
              <a:fillRect/>
            </a:stretch>
          </a:blipFill>
        </p:spPr>
      </p:sp>
      <p:grpSp>
        <p:nvGrpSpPr>
          <p:cNvPr id="11" name="Group 11"/>
          <p:cNvGrpSpPr/>
          <p:nvPr/>
        </p:nvGrpSpPr>
        <p:grpSpPr>
          <a:xfrm rot="0">
            <a:off x="6057900" y="9534525"/>
            <a:ext cx="6172200" cy="547688"/>
            <a:chOff x="0" y="0"/>
            <a:chExt cx="8229600" cy="730250"/>
          </a:xfrm>
        </p:grpSpPr>
        <p:sp>
          <p:nvSpPr>
            <p:cNvPr id="12" name="Freeform 12"/>
            <p:cNvSpPr/>
            <p:nvPr/>
          </p:nvSpPr>
          <p:spPr>
            <a:xfrm>
              <a:off x="0" y="0"/>
              <a:ext cx="8229600" cy="730250"/>
            </a:xfrm>
            <a:custGeom>
              <a:avLst/>
              <a:gdLst/>
              <a:ahLst/>
              <a:cxnLst/>
              <a:rect l="l" t="t" r="r" b="b"/>
              <a:pathLst>
                <a:path w="8229600" h="730250">
                  <a:moveTo>
                    <a:pt x="0" y="0"/>
                  </a:moveTo>
                  <a:lnTo>
                    <a:pt x="8229600" y="0"/>
                  </a:lnTo>
                  <a:lnTo>
                    <a:pt x="8229600" y="730250"/>
                  </a:lnTo>
                  <a:lnTo>
                    <a:pt x="0" y="730250"/>
                  </a:lnTo>
                  <a:close/>
                </a:path>
              </a:pathLst>
            </a:custGeom>
          </p:spPr>
        </p:sp>
        <p:sp>
          <p:nvSpPr>
            <p:cNvPr id="13" name="TextBox 13"/>
            <p:cNvSpPr txBox="1"/>
            <p:nvPr/>
          </p:nvSpPr>
          <p:spPr>
            <a:xfrm>
              <a:off x="0" y="-19050"/>
              <a:ext cx="8229600" cy="749300"/>
            </a:xfrm>
            <a:prstGeom prst="rect">
              <a:avLst/>
            </a:prstGeom>
          </p:spPr>
          <p:txBody>
            <a:bodyPr lIns="0" tIns="0" rIns="0" bIns="0" rtlCol="0" anchor="ctr"/>
            <a:lstStyle/>
            <a:p>
              <a:pPr algn="ctr">
                <a:lnSpc>
                  <a:spcPts val="2160"/>
                </a:lnSpc>
              </a:pPr>
              <a:r>
                <a:rPr lang="en-US" sz="1800">
                  <a:solidFill>
                    <a:srgbClr val="898989"/>
                  </a:solidFill>
                  <a:latin typeface="Times New Roman" panose="02020503050405090304"/>
                  <a:ea typeface="Times New Roman" panose="02020503050405090304"/>
                  <a:cs typeface="Times New Roman" panose="02020503050405090304"/>
                  <a:sym typeface="Times New Roman" panose="02020503050405090304"/>
                </a:rPr>
                <a:t>Review No.2         Batch No. CG4          Department of CSE</a:t>
              </a:r>
              <a:endParaRPr lang="en-US" sz="1800">
                <a:solidFill>
                  <a:srgbClr val="898989"/>
                </a:solidFill>
                <a:latin typeface="Times New Roman" panose="02020503050405090304"/>
                <a:ea typeface="Times New Roman" panose="02020503050405090304"/>
                <a:cs typeface="Times New Roman" panose="02020503050405090304"/>
                <a:sym typeface="Times New Roman" panose="02020503050405090304"/>
              </a:endParaRPr>
            </a:p>
          </p:txBody>
        </p:sp>
      </p:grpSp>
      <p:grpSp>
        <p:nvGrpSpPr>
          <p:cNvPr id="14" name="Group 14"/>
          <p:cNvGrpSpPr/>
          <p:nvPr/>
        </p:nvGrpSpPr>
        <p:grpSpPr>
          <a:xfrm rot="0">
            <a:off x="1257300" y="9534525"/>
            <a:ext cx="4114800" cy="547688"/>
            <a:chOff x="0" y="0"/>
            <a:chExt cx="5486400" cy="730250"/>
          </a:xfrm>
        </p:grpSpPr>
        <p:sp>
          <p:nvSpPr>
            <p:cNvPr id="15" name="Freeform 15"/>
            <p:cNvSpPr/>
            <p:nvPr/>
          </p:nvSpPr>
          <p:spPr>
            <a:xfrm>
              <a:off x="0" y="0"/>
              <a:ext cx="5486400" cy="730250"/>
            </a:xfrm>
            <a:custGeom>
              <a:avLst/>
              <a:gdLst/>
              <a:ahLst/>
              <a:cxnLst/>
              <a:rect l="l" t="t" r="r" b="b"/>
              <a:pathLst>
                <a:path w="5486400" h="730250">
                  <a:moveTo>
                    <a:pt x="0" y="0"/>
                  </a:moveTo>
                  <a:lnTo>
                    <a:pt x="5486400" y="0"/>
                  </a:lnTo>
                  <a:lnTo>
                    <a:pt x="5486400" y="730250"/>
                  </a:lnTo>
                  <a:lnTo>
                    <a:pt x="0" y="730250"/>
                  </a:lnTo>
                  <a:close/>
                </a:path>
              </a:pathLst>
            </a:custGeom>
          </p:spPr>
        </p:sp>
        <p:sp>
          <p:nvSpPr>
            <p:cNvPr id="16" name="TextBox 16"/>
            <p:cNvSpPr txBox="1"/>
            <p:nvPr/>
          </p:nvSpPr>
          <p:spPr>
            <a:xfrm>
              <a:off x="0" y="-19050"/>
              <a:ext cx="5486400" cy="749300"/>
            </a:xfrm>
            <a:prstGeom prst="rect">
              <a:avLst/>
            </a:prstGeom>
          </p:spPr>
          <p:txBody>
            <a:bodyPr lIns="0" tIns="0" rIns="0" bIns="0" rtlCol="0" anchor="ctr"/>
            <a:lstStyle/>
            <a:p>
              <a:pPr algn="l">
                <a:lnSpc>
                  <a:spcPts val="2160"/>
                </a:lnSpc>
              </a:pPr>
              <a:r>
                <a:rPr lang="en-US" sz="1800">
                  <a:solidFill>
                    <a:srgbClr val="898989"/>
                  </a:solidFill>
                  <a:latin typeface="Times New Roman" panose="02020503050405090304"/>
                  <a:ea typeface="Times New Roman" panose="02020503050405090304"/>
                  <a:cs typeface="Times New Roman" panose="02020503050405090304"/>
                  <a:sym typeface="Times New Roman" panose="02020503050405090304"/>
                </a:rPr>
                <a:t>05</a:t>
              </a:r>
              <a:r>
                <a:rPr lang="en-US" sz="1800">
                  <a:solidFill>
                    <a:srgbClr val="898989"/>
                  </a:solidFill>
                  <a:latin typeface="Times New Roman" panose="02020503050405090304"/>
                  <a:ea typeface="Times New Roman" panose="02020503050405090304"/>
                  <a:cs typeface="Times New Roman" panose="02020503050405090304"/>
                  <a:sym typeface="Times New Roman" panose="02020503050405090304"/>
                </a:rPr>
                <a:t>-12-2025</a:t>
              </a:r>
              <a:endParaRPr lang="en-US" sz="1800">
                <a:solidFill>
                  <a:srgbClr val="898989"/>
                </a:solidFill>
                <a:latin typeface="Times New Roman" panose="02020503050405090304"/>
                <a:ea typeface="Times New Roman" panose="02020503050405090304"/>
                <a:cs typeface="Times New Roman" panose="02020503050405090304"/>
                <a:sym typeface="Times New Roman" panose="02020503050405090304"/>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0">
            <a:off x="1770927" y="547688"/>
            <a:ext cx="15259773" cy="1692014"/>
            <a:chOff x="0" y="0"/>
            <a:chExt cx="20346364" cy="2256018"/>
          </a:xfrm>
        </p:grpSpPr>
        <p:sp>
          <p:nvSpPr>
            <p:cNvPr id="3" name="Freeform 3"/>
            <p:cNvSpPr/>
            <p:nvPr/>
          </p:nvSpPr>
          <p:spPr>
            <a:xfrm>
              <a:off x="0" y="0"/>
              <a:ext cx="20346364" cy="2256018"/>
            </a:xfrm>
            <a:custGeom>
              <a:avLst/>
              <a:gdLst/>
              <a:ahLst/>
              <a:cxnLst/>
              <a:rect l="l" t="t" r="r" b="b"/>
              <a:pathLst>
                <a:path w="20346364" h="2256018">
                  <a:moveTo>
                    <a:pt x="0" y="0"/>
                  </a:moveTo>
                  <a:lnTo>
                    <a:pt x="20346364" y="0"/>
                  </a:lnTo>
                  <a:lnTo>
                    <a:pt x="20346364" y="2256018"/>
                  </a:lnTo>
                  <a:lnTo>
                    <a:pt x="0" y="2256018"/>
                  </a:lnTo>
                  <a:close/>
                </a:path>
              </a:pathLst>
            </a:custGeom>
          </p:spPr>
        </p:sp>
        <p:sp>
          <p:nvSpPr>
            <p:cNvPr id="4" name="TextBox 4"/>
            <p:cNvSpPr txBox="1"/>
            <p:nvPr/>
          </p:nvSpPr>
          <p:spPr>
            <a:xfrm>
              <a:off x="0" y="38100"/>
              <a:ext cx="20346364" cy="2217918"/>
            </a:xfrm>
            <a:prstGeom prst="rect">
              <a:avLst/>
            </a:prstGeom>
          </p:spPr>
          <p:txBody>
            <a:bodyPr lIns="0" tIns="0" rIns="0" bIns="0" rtlCol="0" anchor="ctr"/>
            <a:lstStyle/>
            <a:p>
              <a:pPr algn="ctr">
                <a:lnSpc>
                  <a:spcPts val="7130"/>
                </a:lnSpc>
              </a:pPr>
              <a:r>
                <a:rPr lang="en-US" sz="6600" b="1">
                  <a:solidFill>
                    <a:srgbClr val="000000"/>
                  </a:solidFill>
                  <a:latin typeface="Times New Roman Bold" panose="02020503050405090304"/>
                  <a:ea typeface="Times New Roman Bold" panose="02020503050405090304"/>
                  <a:cs typeface="Times New Roman Bold" panose="02020503050405090304"/>
                  <a:sym typeface="Times New Roman Bold" panose="02020503050405090304"/>
                </a:rPr>
                <a:t>ABSTRACT</a:t>
              </a:r>
              <a:endParaRPr lang="en-US" sz="6600" b="1">
                <a:solidFill>
                  <a:srgbClr val="000000"/>
                </a:solidFill>
                <a:latin typeface="Times New Roman Bold" panose="02020503050405090304"/>
                <a:ea typeface="Times New Roman Bold" panose="02020503050405090304"/>
                <a:cs typeface="Times New Roman Bold" panose="02020503050405090304"/>
                <a:sym typeface="Times New Roman Bold" panose="02020503050405090304"/>
              </a:endParaRPr>
            </a:p>
          </p:txBody>
        </p:sp>
      </p:grpSp>
      <p:sp>
        <p:nvSpPr>
          <p:cNvPr id="5" name="TextBox 5"/>
          <p:cNvSpPr txBox="1"/>
          <p:nvPr/>
        </p:nvSpPr>
        <p:spPr>
          <a:xfrm>
            <a:off x="1348740" y="2599954"/>
            <a:ext cx="15590520" cy="6589395"/>
          </a:xfrm>
          <a:prstGeom prst="rect">
            <a:avLst/>
          </a:prstGeom>
        </p:spPr>
        <p:txBody>
          <a:bodyPr lIns="0" tIns="0" rIns="0" bIns="0" rtlCol="0" anchor="t">
            <a:spAutoFit/>
          </a:bodyPr>
          <a:lstStyle/>
          <a:p>
            <a:pPr algn="just">
              <a:lnSpc>
                <a:spcPts val="3240"/>
              </a:lnSpc>
            </a:pPr>
            <a:r>
              <a:rPr lang="en-US" sz="3000">
                <a:solidFill>
                  <a:srgbClr val="000000"/>
                </a:solidFill>
                <a:latin typeface="Times New Roman" panose="02020503050405090304"/>
                <a:ea typeface="Times New Roman" panose="02020503050405090304"/>
                <a:cs typeface="Times New Roman" panose="02020503050405090304"/>
                <a:sym typeface="Times New Roman" panose="02020503050405090304"/>
              </a:rPr>
              <a:t>In th</a:t>
            </a:r>
            <a:r>
              <a:rPr lang="en-US" sz="3000">
                <a:solidFill>
                  <a:srgbClr val="000000"/>
                </a:solidFill>
                <a:latin typeface="Times New Roman" panose="02020503050405090304"/>
                <a:ea typeface="Times New Roman" panose="02020503050405090304"/>
                <a:cs typeface="Times New Roman" panose="02020503050405090304"/>
                <a:sym typeface="Times New Roman" panose="02020503050405090304"/>
              </a:rPr>
              <a:t>is study we present a machine learning-based methodology to the assessment of pre-owned car prices in the Indian automotive market. We used a Kaggle provided </a:t>
            </a:r>
            <a:r>
              <a:rPr lang="en-US" sz="3000" b="1">
                <a:solidFill>
                  <a:srgbClr val="000000"/>
                </a:solidFill>
                <a:latin typeface="Times New Roman Bold" panose="02020503050405090304"/>
                <a:ea typeface="Times New Roman Bold" panose="02020503050405090304"/>
                <a:cs typeface="Times New Roman Bold" panose="02020503050405090304"/>
                <a:sym typeface="Times New Roman Bold" panose="02020503050405090304"/>
              </a:rPr>
              <a:t>used cars dataset</a:t>
            </a:r>
            <a:r>
              <a:rPr lang="en-US" sz="3000">
                <a:solidFill>
                  <a:srgbClr val="000000"/>
                </a:solidFill>
                <a:latin typeface="Times New Roman" panose="02020503050405090304"/>
                <a:ea typeface="Times New Roman" panose="02020503050405090304"/>
                <a:cs typeface="Times New Roman" panose="02020503050405090304"/>
                <a:sym typeface="Times New Roman" panose="02020503050405090304"/>
              </a:rPr>
              <a:t> of over 5,000 vehicle listings to which we applied domain relevant features and we also went over a number of regression methods which included Decision Tree, Random Forest, XGBoost, CatBoost as well as a stacked-ensemble model.Comprehensive data preparation was done which included the removal of outlying values using </a:t>
            </a:r>
            <a:r>
              <a:rPr lang="en-US" sz="3000" b="1">
                <a:solidFill>
                  <a:srgbClr val="000000"/>
                </a:solidFill>
                <a:latin typeface="Times New Roman Bold" panose="02020503050405090304"/>
                <a:ea typeface="Times New Roman Bold" panose="02020503050405090304"/>
                <a:cs typeface="Times New Roman Bold" panose="02020503050405090304"/>
                <a:sym typeface="Times New Roman Bold" panose="02020503050405090304"/>
              </a:rPr>
              <a:t>Interquartile Range</a:t>
            </a:r>
            <a:r>
              <a:rPr lang="en-US" sz="3000">
                <a:solidFill>
                  <a:srgbClr val="000000"/>
                </a:solidFill>
                <a:latin typeface="Times New Roman" panose="02020503050405090304"/>
                <a:ea typeface="Times New Roman" panose="02020503050405090304"/>
                <a:cs typeface="Times New Roman" panose="02020503050405090304"/>
                <a:sym typeface="Times New Roman" panose="02020503050405090304"/>
              </a:rPr>
              <a:t>, we transformed categorical attributes and also created new features like </a:t>
            </a:r>
            <a:r>
              <a:rPr lang="en-US" sz="3000" b="1">
                <a:solidFill>
                  <a:srgbClr val="000000"/>
                </a:solidFill>
                <a:latin typeface="Times New Roman Bold" panose="02020503050405090304"/>
                <a:ea typeface="Times New Roman Bold" panose="02020503050405090304"/>
                <a:cs typeface="Times New Roman Bold" panose="02020503050405090304"/>
                <a:sym typeface="Times New Roman Bold" panose="02020503050405090304"/>
              </a:rPr>
              <a:t>price-per-kilometer</a:t>
            </a:r>
            <a:r>
              <a:rPr lang="en-US" sz="3000">
                <a:solidFill>
                  <a:srgbClr val="000000"/>
                </a:solidFill>
                <a:latin typeface="Times New Roman" panose="02020503050405090304"/>
                <a:ea typeface="Times New Roman" panose="02020503050405090304"/>
                <a:cs typeface="Times New Roman" panose="02020503050405090304"/>
                <a:sym typeface="Times New Roman" panose="02020503050405090304"/>
              </a:rPr>
              <a:t> and </a:t>
            </a:r>
            <a:r>
              <a:rPr lang="en-US" sz="3000" b="1">
                <a:solidFill>
                  <a:srgbClr val="000000"/>
                </a:solidFill>
                <a:latin typeface="Times New Roman Bold" panose="02020503050405090304"/>
                <a:ea typeface="Times New Roman Bold" panose="02020503050405090304"/>
                <a:cs typeface="Times New Roman Bold" panose="02020503050405090304"/>
                <a:sym typeface="Times New Roman Bold" panose="02020503050405090304"/>
              </a:rPr>
              <a:t>horse-power-to-age</a:t>
            </a:r>
            <a:r>
              <a:rPr lang="en-US" sz="3000">
                <a:solidFill>
                  <a:srgbClr val="000000"/>
                </a:solidFill>
                <a:latin typeface="Times New Roman" panose="02020503050405090304"/>
                <a:ea typeface="Times New Roman" panose="02020503050405090304"/>
                <a:cs typeface="Times New Roman" panose="02020503050405090304"/>
                <a:sym typeface="Times New Roman" panose="02020503050405090304"/>
              </a:rPr>
              <a:t> ratio. Also we did model optimization via Grid Search with cross-validation to guarantee stability and performance.Among the evaluated models the best performance was seen in the stacked ensemble (which included Ridge Regression, XGBoost, and LightGBM) that put out an </a:t>
            </a:r>
            <a:r>
              <a:rPr lang="en-US" sz="3000" b="1">
                <a:solidFill>
                  <a:srgbClr val="000000"/>
                </a:solidFill>
                <a:latin typeface="Times New Roman Bold" panose="02020503050405090304"/>
                <a:ea typeface="Times New Roman Bold" panose="02020503050405090304"/>
                <a:cs typeface="Times New Roman Bold" panose="02020503050405090304"/>
                <a:sym typeface="Times New Roman Bold" panose="02020503050405090304"/>
              </a:rPr>
              <a:t>R² of 0.9886</a:t>
            </a:r>
            <a:r>
              <a:rPr lang="en-US" sz="3000">
                <a:solidFill>
                  <a:srgbClr val="000000"/>
                </a:solidFill>
                <a:latin typeface="Times New Roman" panose="02020503050405090304"/>
                <a:ea typeface="Times New Roman" panose="02020503050405090304"/>
                <a:cs typeface="Times New Roman" panose="02020503050405090304"/>
                <a:sym typeface="Times New Roman" panose="02020503050405090304"/>
              </a:rPr>
              <a:t>, RMSE of 1.79, and MAE of 0.90 Lakhs.CatBoost also performed very strongly on its own with an R² of 0.9848.For a real-world deployment we put in place a Flask based web service for price prediction. This solution which goes beyond the auto industry by helping dealers set competitive prices, we also provide price transparency for the buyers, we aid financial institutions in their risk assessment and we also enable e-marketplaces to put in place intelligent valuation tools.Overall we see that machine learning greatly improves the accuracy, reliability and access of used car valuations in today’s ever changing auto market.</a:t>
            </a:r>
            <a:endParaRPr lang="en-US" sz="3000">
              <a:solidFill>
                <a:srgbClr val="000000"/>
              </a:solidFill>
              <a:latin typeface="Times New Roman" panose="02020503050405090304"/>
              <a:ea typeface="Times New Roman" panose="02020503050405090304"/>
              <a:cs typeface="Times New Roman" panose="02020503050405090304"/>
              <a:sym typeface="Times New Roman" panose="02020503050405090304"/>
            </a:endParaRPr>
          </a:p>
        </p:txBody>
      </p:sp>
      <p:grpSp>
        <p:nvGrpSpPr>
          <p:cNvPr id="6" name="Group 6"/>
          <p:cNvGrpSpPr/>
          <p:nvPr/>
        </p:nvGrpSpPr>
        <p:grpSpPr>
          <a:xfrm rot="0">
            <a:off x="12915900" y="9534525"/>
            <a:ext cx="4114800" cy="547688"/>
            <a:chOff x="0" y="0"/>
            <a:chExt cx="5486400" cy="730250"/>
          </a:xfrm>
        </p:grpSpPr>
        <p:sp>
          <p:nvSpPr>
            <p:cNvPr id="7" name="Freeform 7"/>
            <p:cNvSpPr/>
            <p:nvPr/>
          </p:nvSpPr>
          <p:spPr>
            <a:xfrm>
              <a:off x="0" y="0"/>
              <a:ext cx="5486400" cy="730250"/>
            </a:xfrm>
            <a:custGeom>
              <a:avLst/>
              <a:gdLst/>
              <a:ahLst/>
              <a:cxnLst/>
              <a:rect l="l" t="t" r="r" b="b"/>
              <a:pathLst>
                <a:path w="5486400" h="730250">
                  <a:moveTo>
                    <a:pt x="0" y="0"/>
                  </a:moveTo>
                  <a:lnTo>
                    <a:pt x="5486400" y="0"/>
                  </a:lnTo>
                  <a:lnTo>
                    <a:pt x="5486400" y="730250"/>
                  </a:lnTo>
                  <a:lnTo>
                    <a:pt x="0" y="730250"/>
                  </a:lnTo>
                  <a:close/>
                </a:path>
              </a:pathLst>
            </a:custGeom>
          </p:spPr>
        </p:sp>
        <p:sp>
          <p:nvSpPr>
            <p:cNvPr id="8" name="TextBox 8"/>
            <p:cNvSpPr txBox="1"/>
            <p:nvPr/>
          </p:nvSpPr>
          <p:spPr>
            <a:xfrm>
              <a:off x="0" y="-19050"/>
              <a:ext cx="5486400" cy="749300"/>
            </a:xfrm>
            <a:prstGeom prst="rect">
              <a:avLst/>
            </a:prstGeom>
          </p:spPr>
          <p:txBody>
            <a:bodyPr lIns="0" tIns="0" rIns="0" bIns="0" rtlCol="0" anchor="ctr"/>
            <a:lstStyle/>
            <a:p>
              <a:pPr algn="r">
                <a:lnSpc>
                  <a:spcPts val="2160"/>
                </a:lnSpc>
              </a:pPr>
              <a:r>
                <a:rPr lang="en-US" sz="1800">
                  <a:solidFill>
                    <a:srgbClr val="898989"/>
                  </a:solidFill>
                  <a:latin typeface="Times New Roman" panose="02020503050405090304"/>
                  <a:ea typeface="Times New Roman" panose="02020503050405090304"/>
                  <a:cs typeface="Times New Roman" panose="02020503050405090304"/>
                  <a:sym typeface="Times New Roman" panose="02020503050405090304"/>
                </a:rPr>
                <a:t>3</a:t>
              </a:r>
              <a:endParaRPr lang="en-US" sz="1800">
                <a:solidFill>
                  <a:srgbClr val="898989"/>
                </a:solidFill>
                <a:latin typeface="Times New Roman" panose="02020503050405090304"/>
                <a:ea typeface="Times New Roman" panose="02020503050405090304"/>
                <a:cs typeface="Times New Roman" panose="02020503050405090304"/>
                <a:sym typeface="Times New Roman" panose="02020503050405090304"/>
              </a:endParaRPr>
            </a:p>
          </p:txBody>
        </p:sp>
      </p:grpSp>
      <p:sp>
        <p:nvSpPr>
          <p:cNvPr id="9" name="Freeform 9"/>
          <p:cNvSpPr/>
          <p:nvPr/>
        </p:nvSpPr>
        <p:spPr>
          <a:xfrm>
            <a:off x="210190" y="272505"/>
            <a:ext cx="4353228" cy="756195"/>
          </a:xfrm>
          <a:custGeom>
            <a:avLst/>
            <a:gdLst/>
            <a:ahLst/>
            <a:cxnLst/>
            <a:rect l="l" t="t" r="r" b="b"/>
            <a:pathLst>
              <a:path w="4353228" h="756195">
                <a:moveTo>
                  <a:pt x="0" y="0"/>
                </a:moveTo>
                <a:lnTo>
                  <a:pt x="4353228" y="0"/>
                </a:lnTo>
                <a:lnTo>
                  <a:pt x="4353228" y="756195"/>
                </a:lnTo>
                <a:lnTo>
                  <a:pt x="0" y="756195"/>
                </a:lnTo>
                <a:lnTo>
                  <a:pt x="0" y="0"/>
                </a:lnTo>
                <a:close/>
              </a:path>
            </a:pathLst>
          </a:custGeom>
          <a:blipFill>
            <a:blip r:embed="rId1"/>
            <a:stretch>
              <a:fillRect/>
            </a:stretch>
          </a:blipFill>
        </p:spPr>
      </p:sp>
      <p:grpSp>
        <p:nvGrpSpPr>
          <p:cNvPr id="10" name="Group 10"/>
          <p:cNvGrpSpPr/>
          <p:nvPr/>
        </p:nvGrpSpPr>
        <p:grpSpPr>
          <a:xfrm rot="0">
            <a:off x="6057900" y="9534525"/>
            <a:ext cx="6172200" cy="547688"/>
            <a:chOff x="0" y="0"/>
            <a:chExt cx="8229600" cy="730250"/>
          </a:xfrm>
        </p:grpSpPr>
        <p:sp>
          <p:nvSpPr>
            <p:cNvPr id="11" name="Freeform 11"/>
            <p:cNvSpPr/>
            <p:nvPr/>
          </p:nvSpPr>
          <p:spPr>
            <a:xfrm>
              <a:off x="0" y="0"/>
              <a:ext cx="8229600" cy="730250"/>
            </a:xfrm>
            <a:custGeom>
              <a:avLst/>
              <a:gdLst/>
              <a:ahLst/>
              <a:cxnLst/>
              <a:rect l="l" t="t" r="r" b="b"/>
              <a:pathLst>
                <a:path w="8229600" h="730250">
                  <a:moveTo>
                    <a:pt x="0" y="0"/>
                  </a:moveTo>
                  <a:lnTo>
                    <a:pt x="8229600" y="0"/>
                  </a:lnTo>
                  <a:lnTo>
                    <a:pt x="8229600" y="730250"/>
                  </a:lnTo>
                  <a:lnTo>
                    <a:pt x="0" y="730250"/>
                  </a:lnTo>
                  <a:close/>
                </a:path>
              </a:pathLst>
            </a:custGeom>
          </p:spPr>
        </p:sp>
        <p:sp>
          <p:nvSpPr>
            <p:cNvPr id="12" name="TextBox 12"/>
            <p:cNvSpPr txBox="1"/>
            <p:nvPr/>
          </p:nvSpPr>
          <p:spPr>
            <a:xfrm>
              <a:off x="0" y="-19050"/>
              <a:ext cx="8229600" cy="749300"/>
            </a:xfrm>
            <a:prstGeom prst="rect">
              <a:avLst/>
            </a:prstGeom>
          </p:spPr>
          <p:txBody>
            <a:bodyPr lIns="0" tIns="0" rIns="0" bIns="0" rtlCol="0" anchor="ctr"/>
            <a:lstStyle/>
            <a:p>
              <a:pPr algn="ctr">
                <a:lnSpc>
                  <a:spcPts val="2160"/>
                </a:lnSpc>
              </a:pPr>
              <a:r>
                <a:rPr lang="en-US" sz="1800">
                  <a:solidFill>
                    <a:srgbClr val="898989"/>
                  </a:solidFill>
                  <a:latin typeface="Times New Roman" panose="02020503050405090304"/>
                  <a:ea typeface="Times New Roman" panose="02020503050405090304"/>
                  <a:cs typeface="Times New Roman" panose="02020503050405090304"/>
                  <a:sym typeface="Times New Roman" panose="02020503050405090304"/>
                </a:rPr>
                <a:t>Review No.2         Batch No. CG4          Department of CSE</a:t>
              </a:r>
              <a:endParaRPr lang="en-US" sz="1800">
                <a:solidFill>
                  <a:srgbClr val="898989"/>
                </a:solidFill>
                <a:latin typeface="Times New Roman" panose="02020503050405090304"/>
                <a:ea typeface="Times New Roman" panose="02020503050405090304"/>
                <a:cs typeface="Times New Roman" panose="02020503050405090304"/>
                <a:sym typeface="Times New Roman" panose="02020503050405090304"/>
              </a:endParaRPr>
            </a:p>
          </p:txBody>
        </p:sp>
      </p:grpSp>
      <p:grpSp>
        <p:nvGrpSpPr>
          <p:cNvPr id="13" name="Group 13"/>
          <p:cNvGrpSpPr/>
          <p:nvPr/>
        </p:nvGrpSpPr>
        <p:grpSpPr>
          <a:xfrm rot="0">
            <a:off x="1257300" y="9534525"/>
            <a:ext cx="4114800" cy="547688"/>
            <a:chOff x="0" y="0"/>
            <a:chExt cx="5486400" cy="730250"/>
          </a:xfrm>
        </p:grpSpPr>
        <p:sp>
          <p:nvSpPr>
            <p:cNvPr id="14" name="Freeform 14"/>
            <p:cNvSpPr/>
            <p:nvPr/>
          </p:nvSpPr>
          <p:spPr>
            <a:xfrm>
              <a:off x="0" y="0"/>
              <a:ext cx="5486400" cy="730250"/>
            </a:xfrm>
            <a:custGeom>
              <a:avLst/>
              <a:gdLst/>
              <a:ahLst/>
              <a:cxnLst/>
              <a:rect l="l" t="t" r="r" b="b"/>
              <a:pathLst>
                <a:path w="5486400" h="730250">
                  <a:moveTo>
                    <a:pt x="0" y="0"/>
                  </a:moveTo>
                  <a:lnTo>
                    <a:pt x="5486400" y="0"/>
                  </a:lnTo>
                  <a:lnTo>
                    <a:pt x="5486400" y="730250"/>
                  </a:lnTo>
                  <a:lnTo>
                    <a:pt x="0" y="730250"/>
                  </a:lnTo>
                  <a:close/>
                </a:path>
              </a:pathLst>
            </a:custGeom>
          </p:spPr>
        </p:sp>
        <p:sp>
          <p:nvSpPr>
            <p:cNvPr id="15" name="TextBox 15"/>
            <p:cNvSpPr txBox="1"/>
            <p:nvPr/>
          </p:nvSpPr>
          <p:spPr>
            <a:xfrm>
              <a:off x="0" y="-19050"/>
              <a:ext cx="5486400" cy="749300"/>
            </a:xfrm>
            <a:prstGeom prst="rect">
              <a:avLst/>
            </a:prstGeom>
          </p:spPr>
          <p:txBody>
            <a:bodyPr lIns="0" tIns="0" rIns="0" bIns="0" rtlCol="0" anchor="ctr"/>
            <a:lstStyle/>
            <a:p>
              <a:pPr algn="l">
                <a:lnSpc>
                  <a:spcPts val="2160"/>
                </a:lnSpc>
              </a:pPr>
              <a:r>
                <a:rPr lang="en-US" sz="1800">
                  <a:solidFill>
                    <a:srgbClr val="898989"/>
                  </a:solidFill>
                  <a:latin typeface="Times New Roman" panose="02020503050405090304"/>
                  <a:ea typeface="Times New Roman" panose="02020503050405090304"/>
                  <a:cs typeface="Times New Roman" panose="02020503050405090304"/>
                  <a:sym typeface="Times New Roman" panose="02020503050405090304"/>
                </a:rPr>
                <a:t>05</a:t>
              </a:r>
              <a:r>
                <a:rPr lang="en-US" sz="1800">
                  <a:solidFill>
                    <a:srgbClr val="898989"/>
                  </a:solidFill>
                  <a:latin typeface="Times New Roman" panose="02020503050405090304"/>
                  <a:ea typeface="Times New Roman" panose="02020503050405090304"/>
                  <a:cs typeface="Times New Roman" panose="02020503050405090304"/>
                  <a:sym typeface="Times New Roman" panose="02020503050405090304"/>
                </a:rPr>
                <a:t>-12-2025</a:t>
              </a:r>
              <a:endParaRPr lang="en-US" sz="1800">
                <a:solidFill>
                  <a:srgbClr val="898989"/>
                </a:solidFill>
                <a:latin typeface="Times New Roman" panose="02020503050405090304"/>
                <a:ea typeface="Times New Roman" panose="02020503050405090304"/>
                <a:cs typeface="Times New Roman" panose="02020503050405090304"/>
                <a:sym typeface="Times New Roman" panose="02020503050405090304"/>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0">
            <a:off x="1770927" y="547688"/>
            <a:ext cx="15259773" cy="1692014"/>
            <a:chOff x="0" y="0"/>
            <a:chExt cx="20346364" cy="2256018"/>
          </a:xfrm>
        </p:grpSpPr>
        <p:sp>
          <p:nvSpPr>
            <p:cNvPr id="3" name="Freeform 3"/>
            <p:cNvSpPr/>
            <p:nvPr/>
          </p:nvSpPr>
          <p:spPr>
            <a:xfrm>
              <a:off x="0" y="0"/>
              <a:ext cx="20346364" cy="2256018"/>
            </a:xfrm>
            <a:custGeom>
              <a:avLst/>
              <a:gdLst/>
              <a:ahLst/>
              <a:cxnLst/>
              <a:rect l="l" t="t" r="r" b="b"/>
              <a:pathLst>
                <a:path w="20346364" h="2256018">
                  <a:moveTo>
                    <a:pt x="0" y="0"/>
                  </a:moveTo>
                  <a:lnTo>
                    <a:pt x="20346364" y="0"/>
                  </a:lnTo>
                  <a:lnTo>
                    <a:pt x="20346364" y="2256018"/>
                  </a:lnTo>
                  <a:lnTo>
                    <a:pt x="0" y="2256018"/>
                  </a:lnTo>
                  <a:close/>
                </a:path>
              </a:pathLst>
            </a:custGeom>
          </p:spPr>
        </p:sp>
        <p:sp>
          <p:nvSpPr>
            <p:cNvPr id="4" name="TextBox 4"/>
            <p:cNvSpPr txBox="1"/>
            <p:nvPr/>
          </p:nvSpPr>
          <p:spPr>
            <a:xfrm>
              <a:off x="0" y="38100"/>
              <a:ext cx="20346364" cy="2217918"/>
            </a:xfrm>
            <a:prstGeom prst="rect">
              <a:avLst/>
            </a:prstGeom>
          </p:spPr>
          <p:txBody>
            <a:bodyPr lIns="0" tIns="0" rIns="0" bIns="0" rtlCol="0" anchor="ctr"/>
            <a:lstStyle/>
            <a:p>
              <a:pPr algn="ctr">
                <a:lnSpc>
                  <a:spcPts val="7130"/>
                </a:lnSpc>
              </a:pPr>
              <a:r>
                <a:rPr lang="en-US" sz="6600" b="1">
                  <a:solidFill>
                    <a:srgbClr val="000000"/>
                  </a:solidFill>
                  <a:latin typeface="Times New Roman Bold" panose="02020503050405090304"/>
                  <a:ea typeface="Times New Roman Bold" panose="02020503050405090304"/>
                  <a:cs typeface="Times New Roman Bold" panose="02020503050405090304"/>
                  <a:sym typeface="Times New Roman Bold" panose="02020503050405090304"/>
                </a:rPr>
                <a:t>INTRODUCTION</a:t>
              </a:r>
              <a:endParaRPr lang="en-US" sz="6600" b="1">
                <a:solidFill>
                  <a:srgbClr val="000000"/>
                </a:solidFill>
                <a:latin typeface="Times New Roman Bold" panose="02020503050405090304"/>
                <a:ea typeface="Times New Roman Bold" panose="02020503050405090304"/>
                <a:cs typeface="Times New Roman Bold" panose="02020503050405090304"/>
                <a:sym typeface="Times New Roman Bold" panose="02020503050405090304"/>
              </a:endParaRPr>
            </a:p>
          </p:txBody>
        </p:sp>
      </p:grpSp>
      <p:sp>
        <p:nvSpPr>
          <p:cNvPr id="5" name="TextBox 5"/>
          <p:cNvSpPr txBox="1"/>
          <p:nvPr/>
        </p:nvSpPr>
        <p:spPr>
          <a:xfrm>
            <a:off x="1348740" y="2338259"/>
            <a:ext cx="15590520" cy="6836664"/>
          </a:xfrm>
          <a:prstGeom prst="rect">
            <a:avLst/>
          </a:prstGeom>
        </p:spPr>
        <p:txBody>
          <a:bodyPr lIns="0" tIns="0" rIns="0" bIns="0" rtlCol="0" anchor="t">
            <a:spAutoFit/>
          </a:bodyPr>
          <a:lstStyle/>
          <a:p>
            <a:pPr marL="650875" lvl="1" indent="-325755" algn="just">
              <a:lnSpc>
                <a:spcPts val="3890"/>
              </a:lnSpc>
              <a:buFont typeface="Arial" panose="020B0604020202090204"/>
              <a:buChar char="•"/>
            </a:pPr>
            <a:r>
              <a:rPr lang="en-US" sz="3600">
                <a:solidFill>
                  <a:srgbClr val="000000"/>
                </a:solidFill>
                <a:latin typeface="Times New Roman" panose="02020503050405090304"/>
                <a:ea typeface="Times New Roman" panose="02020503050405090304"/>
                <a:cs typeface="Times New Roman" panose="02020503050405090304"/>
                <a:sym typeface="Times New Roman" panose="02020503050405090304"/>
              </a:rPr>
              <a:t>Accur</a:t>
            </a:r>
            <a:r>
              <a:rPr lang="en-US" sz="3600">
                <a:solidFill>
                  <a:srgbClr val="000000"/>
                </a:solidFill>
                <a:latin typeface="Times New Roman" panose="02020503050405090304"/>
                <a:ea typeface="Times New Roman" panose="02020503050405090304"/>
                <a:cs typeface="Times New Roman" panose="02020503050405090304"/>
                <a:sym typeface="Times New Roman" panose="02020503050405090304"/>
              </a:rPr>
              <a:t>ate pricing of used cars in India is challenging due to diverse attributes and dynamic market trends.</a:t>
            </a:r>
            <a:endParaRPr lang="en-US" sz="3600">
              <a:solidFill>
                <a:srgbClr val="000000"/>
              </a:solidFill>
              <a:latin typeface="Times New Roman" panose="02020503050405090304"/>
              <a:ea typeface="Times New Roman" panose="02020503050405090304"/>
              <a:cs typeface="Times New Roman" panose="02020503050405090304"/>
              <a:sym typeface="Times New Roman" panose="02020503050405090304"/>
            </a:endParaRPr>
          </a:p>
          <a:p>
            <a:pPr algn="just">
              <a:lnSpc>
                <a:spcPts val="3890"/>
              </a:lnSpc>
            </a:pPr>
          </a:p>
          <a:p>
            <a:pPr marL="650875" lvl="1" indent="-325755" algn="just">
              <a:lnSpc>
                <a:spcPts val="3890"/>
              </a:lnSpc>
              <a:buFont typeface="Arial" panose="020B0604020202090204"/>
              <a:buChar char="•"/>
            </a:pPr>
            <a:r>
              <a:rPr lang="en-US" sz="3600">
                <a:solidFill>
                  <a:srgbClr val="000000"/>
                </a:solidFill>
                <a:latin typeface="Times New Roman" panose="02020503050405090304"/>
                <a:ea typeface="Times New Roman" panose="02020503050405090304"/>
                <a:cs typeface="Times New Roman" panose="02020503050405090304"/>
                <a:sym typeface="Times New Roman" panose="02020503050405090304"/>
              </a:rPr>
              <a:t>Traditional manual or rule-based valuation methods are inconsistent and prone to human bias.</a:t>
            </a:r>
            <a:endParaRPr lang="en-US" sz="3600">
              <a:solidFill>
                <a:srgbClr val="000000"/>
              </a:solidFill>
              <a:latin typeface="Times New Roman" panose="02020503050405090304"/>
              <a:ea typeface="Times New Roman" panose="02020503050405090304"/>
              <a:cs typeface="Times New Roman" panose="02020503050405090304"/>
              <a:sym typeface="Times New Roman" panose="02020503050405090304"/>
            </a:endParaRPr>
          </a:p>
          <a:p>
            <a:pPr algn="just">
              <a:lnSpc>
                <a:spcPts val="3890"/>
              </a:lnSpc>
            </a:pPr>
          </a:p>
          <a:p>
            <a:pPr marL="650875" lvl="1" indent="-325755" algn="just">
              <a:lnSpc>
                <a:spcPts val="3890"/>
              </a:lnSpc>
              <a:buFont typeface="Arial" panose="020B0604020202090204"/>
              <a:buChar char="•"/>
            </a:pPr>
            <a:r>
              <a:rPr lang="en-US" sz="3600">
                <a:solidFill>
                  <a:srgbClr val="000000"/>
                </a:solidFill>
                <a:latin typeface="Times New Roman" panose="02020503050405090304"/>
                <a:ea typeface="Times New Roman" panose="02020503050405090304"/>
                <a:cs typeface="Times New Roman" panose="02020503050405090304"/>
                <a:sym typeface="Times New Roman" panose="02020503050405090304"/>
              </a:rPr>
              <a:t>A hybrid ML framework using Random Forest, XGBoost, CatBoost, and a Stacked Ensemble (Ridge + XGBoost + LightGBM) is proposed for precise prediction.</a:t>
            </a:r>
            <a:endParaRPr lang="en-US" sz="3600">
              <a:solidFill>
                <a:srgbClr val="000000"/>
              </a:solidFill>
              <a:latin typeface="Times New Roman" panose="02020503050405090304"/>
              <a:ea typeface="Times New Roman" panose="02020503050405090304"/>
              <a:cs typeface="Times New Roman" panose="02020503050405090304"/>
              <a:sym typeface="Times New Roman" panose="02020503050405090304"/>
            </a:endParaRPr>
          </a:p>
          <a:p>
            <a:pPr algn="just">
              <a:lnSpc>
                <a:spcPts val="3890"/>
              </a:lnSpc>
            </a:pPr>
          </a:p>
          <a:p>
            <a:pPr marL="651510" lvl="1" indent="-325755" algn="just">
              <a:lnSpc>
                <a:spcPts val="3890"/>
              </a:lnSpc>
              <a:buFont typeface="Arial" panose="020B0604020202090204"/>
              <a:buChar char="•"/>
            </a:pPr>
            <a:r>
              <a:rPr lang="en-US" sz="3600">
                <a:solidFill>
                  <a:srgbClr val="000000"/>
                </a:solidFill>
                <a:latin typeface="Times New Roman" panose="02020503050405090304"/>
                <a:ea typeface="Times New Roman" panose="02020503050405090304"/>
                <a:cs typeface="Times New Roman" panose="02020503050405090304"/>
                <a:sym typeface="Times New Roman" panose="02020503050405090304"/>
              </a:rPr>
              <a:t>With advanced preprocessing, feature engineering, and cross-validation, the model achieves R² = 0.9886, ensuring reliable, real-time valuation across car segments.</a:t>
            </a:r>
            <a:endParaRPr lang="en-US" sz="3600">
              <a:solidFill>
                <a:srgbClr val="000000"/>
              </a:solidFill>
              <a:latin typeface="Times New Roman" panose="02020503050405090304"/>
              <a:ea typeface="Times New Roman" panose="02020503050405090304"/>
              <a:cs typeface="Times New Roman" panose="02020503050405090304"/>
              <a:sym typeface="Times New Roman" panose="02020503050405090304"/>
            </a:endParaRPr>
          </a:p>
          <a:p>
            <a:pPr marL="651510" lvl="1" indent="-325755" algn="l">
              <a:lnSpc>
                <a:spcPts val="3890"/>
              </a:lnSpc>
            </a:pPr>
          </a:p>
        </p:txBody>
      </p:sp>
      <p:grpSp>
        <p:nvGrpSpPr>
          <p:cNvPr id="6" name="Group 6"/>
          <p:cNvGrpSpPr/>
          <p:nvPr/>
        </p:nvGrpSpPr>
        <p:grpSpPr>
          <a:xfrm rot="0">
            <a:off x="12915900" y="9534525"/>
            <a:ext cx="4114800" cy="547688"/>
            <a:chOff x="0" y="0"/>
            <a:chExt cx="5486400" cy="730250"/>
          </a:xfrm>
        </p:grpSpPr>
        <p:sp>
          <p:nvSpPr>
            <p:cNvPr id="7" name="Freeform 7"/>
            <p:cNvSpPr/>
            <p:nvPr/>
          </p:nvSpPr>
          <p:spPr>
            <a:xfrm>
              <a:off x="0" y="0"/>
              <a:ext cx="5486400" cy="730250"/>
            </a:xfrm>
            <a:custGeom>
              <a:avLst/>
              <a:gdLst/>
              <a:ahLst/>
              <a:cxnLst/>
              <a:rect l="l" t="t" r="r" b="b"/>
              <a:pathLst>
                <a:path w="5486400" h="730250">
                  <a:moveTo>
                    <a:pt x="0" y="0"/>
                  </a:moveTo>
                  <a:lnTo>
                    <a:pt x="5486400" y="0"/>
                  </a:lnTo>
                  <a:lnTo>
                    <a:pt x="5486400" y="730250"/>
                  </a:lnTo>
                  <a:lnTo>
                    <a:pt x="0" y="730250"/>
                  </a:lnTo>
                  <a:close/>
                </a:path>
              </a:pathLst>
            </a:custGeom>
          </p:spPr>
        </p:sp>
        <p:sp>
          <p:nvSpPr>
            <p:cNvPr id="8" name="TextBox 8"/>
            <p:cNvSpPr txBox="1"/>
            <p:nvPr/>
          </p:nvSpPr>
          <p:spPr>
            <a:xfrm>
              <a:off x="0" y="-19050"/>
              <a:ext cx="5486400" cy="749300"/>
            </a:xfrm>
            <a:prstGeom prst="rect">
              <a:avLst/>
            </a:prstGeom>
          </p:spPr>
          <p:txBody>
            <a:bodyPr lIns="0" tIns="0" rIns="0" bIns="0" rtlCol="0" anchor="ctr"/>
            <a:lstStyle/>
            <a:p>
              <a:pPr algn="r">
                <a:lnSpc>
                  <a:spcPts val="2160"/>
                </a:lnSpc>
              </a:pPr>
              <a:r>
                <a:rPr lang="en-US" sz="1800">
                  <a:solidFill>
                    <a:srgbClr val="898989"/>
                  </a:solidFill>
                  <a:latin typeface="Times New Roman" panose="02020503050405090304"/>
                  <a:ea typeface="Times New Roman" panose="02020503050405090304"/>
                  <a:cs typeface="Times New Roman" panose="02020503050405090304"/>
                  <a:sym typeface="Times New Roman" panose="02020503050405090304"/>
                </a:rPr>
                <a:t>4</a:t>
              </a:r>
              <a:endParaRPr lang="en-US" sz="1800">
                <a:solidFill>
                  <a:srgbClr val="898989"/>
                </a:solidFill>
                <a:latin typeface="Times New Roman" panose="02020503050405090304"/>
                <a:ea typeface="Times New Roman" panose="02020503050405090304"/>
                <a:cs typeface="Times New Roman" panose="02020503050405090304"/>
                <a:sym typeface="Times New Roman" panose="02020503050405090304"/>
              </a:endParaRPr>
            </a:p>
          </p:txBody>
        </p:sp>
      </p:grpSp>
      <p:sp>
        <p:nvSpPr>
          <p:cNvPr id="9" name="Freeform 9"/>
          <p:cNvSpPr/>
          <p:nvPr/>
        </p:nvSpPr>
        <p:spPr>
          <a:xfrm>
            <a:off x="210190" y="272505"/>
            <a:ext cx="4353228" cy="756195"/>
          </a:xfrm>
          <a:custGeom>
            <a:avLst/>
            <a:gdLst/>
            <a:ahLst/>
            <a:cxnLst/>
            <a:rect l="l" t="t" r="r" b="b"/>
            <a:pathLst>
              <a:path w="4353228" h="756195">
                <a:moveTo>
                  <a:pt x="0" y="0"/>
                </a:moveTo>
                <a:lnTo>
                  <a:pt x="4353228" y="0"/>
                </a:lnTo>
                <a:lnTo>
                  <a:pt x="4353228" y="756195"/>
                </a:lnTo>
                <a:lnTo>
                  <a:pt x="0" y="756195"/>
                </a:lnTo>
                <a:lnTo>
                  <a:pt x="0" y="0"/>
                </a:lnTo>
                <a:close/>
              </a:path>
            </a:pathLst>
          </a:custGeom>
          <a:blipFill>
            <a:blip r:embed="rId1"/>
            <a:stretch>
              <a:fillRect/>
            </a:stretch>
          </a:blipFill>
        </p:spPr>
      </p:sp>
      <p:grpSp>
        <p:nvGrpSpPr>
          <p:cNvPr id="10" name="Group 10"/>
          <p:cNvGrpSpPr/>
          <p:nvPr/>
        </p:nvGrpSpPr>
        <p:grpSpPr>
          <a:xfrm rot="0">
            <a:off x="6057900" y="9534525"/>
            <a:ext cx="6172200" cy="547688"/>
            <a:chOff x="0" y="0"/>
            <a:chExt cx="8229600" cy="730250"/>
          </a:xfrm>
        </p:grpSpPr>
        <p:sp>
          <p:nvSpPr>
            <p:cNvPr id="11" name="Freeform 11"/>
            <p:cNvSpPr/>
            <p:nvPr/>
          </p:nvSpPr>
          <p:spPr>
            <a:xfrm>
              <a:off x="0" y="0"/>
              <a:ext cx="8229600" cy="730250"/>
            </a:xfrm>
            <a:custGeom>
              <a:avLst/>
              <a:gdLst/>
              <a:ahLst/>
              <a:cxnLst/>
              <a:rect l="l" t="t" r="r" b="b"/>
              <a:pathLst>
                <a:path w="8229600" h="730250">
                  <a:moveTo>
                    <a:pt x="0" y="0"/>
                  </a:moveTo>
                  <a:lnTo>
                    <a:pt x="8229600" y="0"/>
                  </a:lnTo>
                  <a:lnTo>
                    <a:pt x="8229600" y="730250"/>
                  </a:lnTo>
                  <a:lnTo>
                    <a:pt x="0" y="730250"/>
                  </a:lnTo>
                  <a:close/>
                </a:path>
              </a:pathLst>
            </a:custGeom>
          </p:spPr>
        </p:sp>
        <p:sp>
          <p:nvSpPr>
            <p:cNvPr id="12" name="TextBox 12"/>
            <p:cNvSpPr txBox="1"/>
            <p:nvPr/>
          </p:nvSpPr>
          <p:spPr>
            <a:xfrm>
              <a:off x="0" y="-19050"/>
              <a:ext cx="8229600" cy="749300"/>
            </a:xfrm>
            <a:prstGeom prst="rect">
              <a:avLst/>
            </a:prstGeom>
          </p:spPr>
          <p:txBody>
            <a:bodyPr lIns="0" tIns="0" rIns="0" bIns="0" rtlCol="0" anchor="ctr"/>
            <a:lstStyle/>
            <a:p>
              <a:pPr algn="ctr">
                <a:lnSpc>
                  <a:spcPts val="2160"/>
                </a:lnSpc>
              </a:pPr>
              <a:r>
                <a:rPr lang="en-US" sz="1800">
                  <a:solidFill>
                    <a:srgbClr val="898989"/>
                  </a:solidFill>
                  <a:latin typeface="Times New Roman" panose="02020503050405090304"/>
                  <a:ea typeface="Times New Roman" panose="02020503050405090304"/>
                  <a:cs typeface="Times New Roman" panose="02020503050405090304"/>
                  <a:sym typeface="Times New Roman" panose="02020503050405090304"/>
                </a:rPr>
                <a:t>Review No.2         Batch No. CG4          Department of CSE</a:t>
              </a:r>
              <a:endParaRPr lang="en-US" sz="1800">
                <a:solidFill>
                  <a:srgbClr val="898989"/>
                </a:solidFill>
                <a:latin typeface="Times New Roman" panose="02020503050405090304"/>
                <a:ea typeface="Times New Roman" panose="02020503050405090304"/>
                <a:cs typeface="Times New Roman" panose="02020503050405090304"/>
                <a:sym typeface="Times New Roman" panose="02020503050405090304"/>
              </a:endParaRPr>
            </a:p>
          </p:txBody>
        </p:sp>
      </p:grpSp>
      <p:grpSp>
        <p:nvGrpSpPr>
          <p:cNvPr id="13" name="Group 13"/>
          <p:cNvGrpSpPr/>
          <p:nvPr/>
        </p:nvGrpSpPr>
        <p:grpSpPr>
          <a:xfrm rot="0">
            <a:off x="1257300" y="9534525"/>
            <a:ext cx="4114800" cy="547688"/>
            <a:chOff x="0" y="0"/>
            <a:chExt cx="5486400" cy="730250"/>
          </a:xfrm>
        </p:grpSpPr>
        <p:sp>
          <p:nvSpPr>
            <p:cNvPr id="14" name="Freeform 14"/>
            <p:cNvSpPr/>
            <p:nvPr/>
          </p:nvSpPr>
          <p:spPr>
            <a:xfrm>
              <a:off x="0" y="0"/>
              <a:ext cx="5486400" cy="730250"/>
            </a:xfrm>
            <a:custGeom>
              <a:avLst/>
              <a:gdLst/>
              <a:ahLst/>
              <a:cxnLst/>
              <a:rect l="l" t="t" r="r" b="b"/>
              <a:pathLst>
                <a:path w="5486400" h="730250">
                  <a:moveTo>
                    <a:pt x="0" y="0"/>
                  </a:moveTo>
                  <a:lnTo>
                    <a:pt x="5486400" y="0"/>
                  </a:lnTo>
                  <a:lnTo>
                    <a:pt x="5486400" y="730250"/>
                  </a:lnTo>
                  <a:lnTo>
                    <a:pt x="0" y="730250"/>
                  </a:lnTo>
                  <a:close/>
                </a:path>
              </a:pathLst>
            </a:custGeom>
          </p:spPr>
        </p:sp>
        <p:sp>
          <p:nvSpPr>
            <p:cNvPr id="15" name="TextBox 15"/>
            <p:cNvSpPr txBox="1"/>
            <p:nvPr/>
          </p:nvSpPr>
          <p:spPr>
            <a:xfrm>
              <a:off x="0" y="-19050"/>
              <a:ext cx="5486400" cy="749300"/>
            </a:xfrm>
            <a:prstGeom prst="rect">
              <a:avLst/>
            </a:prstGeom>
          </p:spPr>
          <p:txBody>
            <a:bodyPr lIns="0" tIns="0" rIns="0" bIns="0" rtlCol="0" anchor="ctr"/>
            <a:lstStyle/>
            <a:p>
              <a:pPr algn="l">
                <a:lnSpc>
                  <a:spcPts val="2160"/>
                </a:lnSpc>
              </a:pPr>
              <a:r>
                <a:rPr lang="en-US" sz="1800">
                  <a:solidFill>
                    <a:srgbClr val="898989"/>
                  </a:solidFill>
                  <a:latin typeface="Times New Roman" panose="02020503050405090304"/>
                  <a:ea typeface="Times New Roman" panose="02020503050405090304"/>
                  <a:cs typeface="Times New Roman" panose="02020503050405090304"/>
                  <a:sym typeface="Times New Roman" panose="02020503050405090304"/>
                </a:rPr>
                <a:t>05</a:t>
              </a:r>
              <a:r>
                <a:rPr lang="en-US" sz="1800">
                  <a:solidFill>
                    <a:srgbClr val="898989"/>
                  </a:solidFill>
                  <a:latin typeface="Times New Roman" panose="02020503050405090304"/>
                  <a:ea typeface="Times New Roman" panose="02020503050405090304"/>
                  <a:cs typeface="Times New Roman" panose="02020503050405090304"/>
                  <a:sym typeface="Times New Roman" panose="02020503050405090304"/>
                </a:rPr>
                <a:t>-12-2025</a:t>
              </a:r>
              <a:endParaRPr lang="en-US" sz="1800">
                <a:solidFill>
                  <a:srgbClr val="898989"/>
                </a:solidFill>
                <a:latin typeface="Times New Roman" panose="02020503050405090304"/>
                <a:ea typeface="Times New Roman" panose="02020503050405090304"/>
                <a:cs typeface="Times New Roman" panose="02020503050405090304"/>
                <a:sym typeface="Times New Roman" panose="02020503050405090304"/>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0">
            <a:off x="1770927" y="547689"/>
            <a:ext cx="15259773" cy="843231"/>
            <a:chOff x="0" y="0"/>
            <a:chExt cx="20346364" cy="1124308"/>
          </a:xfrm>
        </p:grpSpPr>
        <p:sp>
          <p:nvSpPr>
            <p:cNvPr id="3" name="Freeform 3"/>
            <p:cNvSpPr/>
            <p:nvPr/>
          </p:nvSpPr>
          <p:spPr>
            <a:xfrm>
              <a:off x="0" y="0"/>
              <a:ext cx="20346364" cy="1124308"/>
            </a:xfrm>
            <a:custGeom>
              <a:avLst/>
              <a:gdLst/>
              <a:ahLst/>
              <a:cxnLst/>
              <a:rect l="l" t="t" r="r" b="b"/>
              <a:pathLst>
                <a:path w="20346364" h="1124308">
                  <a:moveTo>
                    <a:pt x="0" y="0"/>
                  </a:moveTo>
                  <a:lnTo>
                    <a:pt x="20346364" y="0"/>
                  </a:lnTo>
                  <a:lnTo>
                    <a:pt x="20346364" y="1124308"/>
                  </a:lnTo>
                  <a:lnTo>
                    <a:pt x="0" y="1124308"/>
                  </a:lnTo>
                  <a:close/>
                </a:path>
              </a:pathLst>
            </a:custGeom>
          </p:spPr>
        </p:sp>
        <p:sp>
          <p:nvSpPr>
            <p:cNvPr id="4" name="TextBox 4"/>
            <p:cNvSpPr txBox="1"/>
            <p:nvPr/>
          </p:nvSpPr>
          <p:spPr>
            <a:xfrm>
              <a:off x="0" y="19050"/>
              <a:ext cx="20346364" cy="1105258"/>
            </a:xfrm>
            <a:prstGeom prst="rect">
              <a:avLst/>
            </a:prstGeom>
          </p:spPr>
          <p:txBody>
            <a:bodyPr lIns="0" tIns="0" rIns="0" bIns="0" rtlCol="0" anchor="ctr"/>
            <a:lstStyle/>
            <a:p>
              <a:pPr algn="ctr">
                <a:lnSpc>
                  <a:spcPts val="6415"/>
                </a:lnSpc>
              </a:pPr>
              <a:r>
                <a:rPr lang="en-US" sz="5940" b="1">
                  <a:solidFill>
                    <a:srgbClr val="000000"/>
                  </a:solidFill>
                  <a:latin typeface="Times New Roman Bold" panose="02020503050405090304"/>
                  <a:ea typeface="Times New Roman Bold" panose="02020503050405090304"/>
                  <a:cs typeface="Times New Roman Bold" panose="02020503050405090304"/>
                  <a:sym typeface="Times New Roman Bold" panose="02020503050405090304"/>
                </a:rPr>
                <a:t>LITERATURE SURVEY</a:t>
              </a:r>
              <a:endParaRPr lang="en-US" sz="5940" b="1">
                <a:solidFill>
                  <a:srgbClr val="000000"/>
                </a:solidFill>
                <a:latin typeface="Times New Roman Bold" panose="02020503050405090304"/>
                <a:ea typeface="Times New Roman Bold" panose="02020503050405090304"/>
                <a:cs typeface="Times New Roman Bold" panose="02020503050405090304"/>
                <a:sym typeface="Times New Roman Bold" panose="02020503050405090304"/>
              </a:endParaRPr>
            </a:p>
          </p:txBody>
        </p:sp>
      </p:grpSp>
      <p:grpSp>
        <p:nvGrpSpPr>
          <p:cNvPr id="5" name="Group 5"/>
          <p:cNvGrpSpPr/>
          <p:nvPr/>
        </p:nvGrpSpPr>
        <p:grpSpPr>
          <a:xfrm rot="0">
            <a:off x="12915900" y="9534525"/>
            <a:ext cx="4114800" cy="547688"/>
            <a:chOff x="0" y="0"/>
            <a:chExt cx="5486400" cy="730250"/>
          </a:xfrm>
        </p:grpSpPr>
        <p:sp>
          <p:nvSpPr>
            <p:cNvPr id="6" name="Freeform 6"/>
            <p:cNvSpPr/>
            <p:nvPr/>
          </p:nvSpPr>
          <p:spPr>
            <a:xfrm>
              <a:off x="0" y="0"/>
              <a:ext cx="5486400" cy="730250"/>
            </a:xfrm>
            <a:custGeom>
              <a:avLst/>
              <a:gdLst/>
              <a:ahLst/>
              <a:cxnLst/>
              <a:rect l="l" t="t" r="r" b="b"/>
              <a:pathLst>
                <a:path w="5486400" h="730250">
                  <a:moveTo>
                    <a:pt x="0" y="0"/>
                  </a:moveTo>
                  <a:lnTo>
                    <a:pt x="5486400" y="0"/>
                  </a:lnTo>
                  <a:lnTo>
                    <a:pt x="5486400" y="730250"/>
                  </a:lnTo>
                  <a:lnTo>
                    <a:pt x="0" y="730250"/>
                  </a:lnTo>
                  <a:close/>
                </a:path>
              </a:pathLst>
            </a:custGeom>
          </p:spPr>
        </p:sp>
        <p:sp>
          <p:nvSpPr>
            <p:cNvPr id="7" name="TextBox 7"/>
            <p:cNvSpPr txBox="1"/>
            <p:nvPr/>
          </p:nvSpPr>
          <p:spPr>
            <a:xfrm>
              <a:off x="0" y="-19050"/>
              <a:ext cx="5486400" cy="749300"/>
            </a:xfrm>
            <a:prstGeom prst="rect">
              <a:avLst/>
            </a:prstGeom>
          </p:spPr>
          <p:txBody>
            <a:bodyPr lIns="0" tIns="0" rIns="0" bIns="0" rtlCol="0" anchor="ctr"/>
            <a:lstStyle/>
            <a:p>
              <a:pPr algn="r">
                <a:lnSpc>
                  <a:spcPts val="2160"/>
                </a:lnSpc>
              </a:pPr>
              <a:r>
                <a:rPr lang="en-US" sz="1800">
                  <a:solidFill>
                    <a:srgbClr val="898989"/>
                  </a:solidFill>
                  <a:latin typeface="Times New Roman" panose="02020503050405090304"/>
                  <a:ea typeface="Times New Roman" panose="02020503050405090304"/>
                  <a:cs typeface="Times New Roman" panose="02020503050405090304"/>
                  <a:sym typeface="Times New Roman" panose="02020503050405090304"/>
                </a:rPr>
                <a:t>5</a:t>
              </a:r>
              <a:endParaRPr lang="en-US" sz="1800">
                <a:solidFill>
                  <a:srgbClr val="898989"/>
                </a:solidFill>
                <a:latin typeface="Times New Roman" panose="02020503050405090304"/>
                <a:ea typeface="Times New Roman" panose="02020503050405090304"/>
                <a:cs typeface="Times New Roman" panose="02020503050405090304"/>
                <a:sym typeface="Times New Roman" panose="02020503050405090304"/>
              </a:endParaRPr>
            </a:p>
          </p:txBody>
        </p:sp>
      </p:grpSp>
      <p:sp>
        <p:nvSpPr>
          <p:cNvPr id="8" name="Freeform 8"/>
          <p:cNvSpPr/>
          <p:nvPr/>
        </p:nvSpPr>
        <p:spPr>
          <a:xfrm>
            <a:off x="210190" y="272505"/>
            <a:ext cx="4353228" cy="756195"/>
          </a:xfrm>
          <a:custGeom>
            <a:avLst/>
            <a:gdLst/>
            <a:ahLst/>
            <a:cxnLst/>
            <a:rect l="l" t="t" r="r" b="b"/>
            <a:pathLst>
              <a:path w="4353228" h="756195">
                <a:moveTo>
                  <a:pt x="0" y="0"/>
                </a:moveTo>
                <a:lnTo>
                  <a:pt x="4353228" y="0"/>
                </a:lnTo>
                <a:lnTo>
                  <a:pt x="4353228" y="756195"/>
                </a:lnTo>
                <a:lnTo>
                  <a:pt x="0" y="756195"/>
                </a:lnTo>
                <a:lnTo>
                  <a:pt x="0" y="0"/>
                </a:lnTo>
                <a:close/>
              </a:path>
            </a:pathLst>
          </a:custGeom>
          <a:blipFill>
            <a:blip r:embed="rId1"/>
            <a:stretch>
              <a:fillRect/>
            </a:stretch>
          </a:blipFill>
        </p:spPr>
      </p:sp>
      <p:grpSp>
        <p:nvGrpSpPr>
          <p:cNvPr id="11" name="Group 10"/>
          <p:cNvGrpSpPr/>
          <p:nvPr/>
        </p:nvGrpSpPr>
        <p:grpSpPr>
          <a:xfrm rot="0">
            <a:off x="6057900" y="9534525"/>
            <a:ext cx="6172200" cy="547688"/>
            <a:chOff x="0" y="0"/>
            <a:chExt cx="8229600" cy="730250"/>
          </a:xfrm>
        </p:grpSpPr>
        <p:sp>
          <p:nvSpPr>
            <p:cNvPr id="12" name="Freeform 11"/>
            <p:cNvSpPr/>
            <p:nvPr/>
          </p:nvSpPr>
          <p:spPr>
            <a:xfrm>
              <a:off x="0" y="0"/>
              <a:ext cx="8229600" cy="730250"/>
            </a:xfrm>
            <a:custGeom>
              <a:avLst/>
              <a:gdLst/>
              <a:ahLst/>
              <a:cxnLst/>
              <a:rect l="l" t="t" r="r" b="b"/>
              <a:pathLst>
                <a:path w="8229600" h="730250">
                  <a:moveTo>
                    <a:pt x="0" y="0"/>
                  </a:moveTo>
                  <a:lnTo>
                    <a:pt x="8229600" y="0"/>
                  </a:lnTo>
                  <a:lnTo>
                    <a:pt x="8229600" y="730250"/>
                  </a:lnTo>
                  <a:lnTo>
                    <a:pt x="0" y="730250"/>
                  </a:lnTo>
                  <a:close/>
                </a:path>
              </a:pathLst>
            </a:custGeom>
          </p:spPr>
        </p:sp>
        <p:sp>
          <p:nvSpPr>
            <p:cNvPr id="13" name="TextBox 12"/>
            <p:cNvSpPr txBox="1"/>
            <p:nvPr/>
          </p:nvSpPr>
          <p:spPr>
            <a:xfrm>
              <a:off x="0" y="-19050"/>
              <a:ext cx="8229600" cy="749300"/>
            </a:xfrm>
            <a:prstGeom prst="rect">
              <a:avLst/>
            </a:prstGeom>
          </p:spPr>
          <p:txBody>
            <a:bodyPr lIns="0" tIns="0" rIns="0" bIns="0" rtlCol="0" anchor="ctr"/>
            <a:lstStyle/>
            <a:p>
              <a:pPr algn="ctr">
                <a:lnSpc>
                  <a:spcPts val="2160"/>
                </a:lnSpc>
              </a:pPr>
              <a:r>
                <a:rPr lang="en-US" sz="1800">
                  <a:solidFill>
                    <a:srgbClr val="898989"/>
                  </a:solidFill>
                  <a:latin typeface="Times New Roman" panose="02020503050405090304"/>
                  <a:ea typeface="Times New Roman" panose="02020503050405090304"/>
                  <a:cs typeface="Times New Roman" panose="02020503050405090304"/>
                  <a:sym typeface="Times New Roman" panose="02020503050405090304"/>
                </a:rPr>
                <a:t>Review No.2         Batch No. CG4          Department of CSE</a:t>
              </a:r>
              <a:endParaRPr lang="en-US" sz="1800">
                <a:solidFill>
                  <a:srgbClr val="898989"/>
                </a:solidFill>
                <a:latin typeface="Times New Roman" panose="02020503050405090304"/>
                <a:ea typeface="Times New Roman" panose="02020503050405090304"/>
                <a:cs typeface="Times New Roman" panose="02020503050405090304"/>
                <a:sym typeface="Times New Roman" panose="02020503050405090304"/>
              </a:endParaRPr>
            </a:p>
          </p:txBody>
        </p:sp>
      </p:grpSp>
      <p:grpSp>
        <p:nvGrpSpPr>
          <p:cNvPr id="14" name="Group 13"/>
          <p:cNvGrpSpPr/>
          <p:nvPr/>
        </p:nvGrpSpPr>
        <p:grpSpPr>
          <a:xfrm rot="0">
            <a:off x="1257300" y="9534525"/>
            <a:ext cx="4114800" cy="547688"/>
            <a:chOff x="0" y="0"/>
            <a:chExt cx="5486400" cy="730250"/>
          </a:xfrm>
        </p:grpSpPr>
        <p:sp>
          <p:nvSpPr>
            <p:cNvPr id="15" name="Freeform 14"/>
            <p:cNvSpPr/>
            <p:nvPr/>
          </p:nvSpPr>
          <p:spPr>
            <a:xfrm>
              <a:off x="0" y="0"/>
              <a:ext cx="5486400" cy="730250"/>
            </a:xfrm>
            <a:custGeom>
              <a:avLst/>
              <a:gdLst/>
              <a:ahLst/>
              <a:cxnLst/>
              <a:rect l="l" t="t" r="r" b="b"/>
              <a:pathLst>
                <a:path w="5486400" h="730250">
                  <a:moveTo>
                    <a:pt x="0" y="0"/>
                  </a:moveTo>
                  <a:lnTo>
                    <a:pt x="5486400" y="0"/>
                  </a:lnTo>
                  <a:lnTo>
                    <a:pt x="5486400" y="730250"/>
                  </a:lnTo>
                  <a:lnTo>
                    <a:pt x="0" y="730250"/>
                  </a:lnTo>
                  <a:close/>
                </a:path>
              </a:pathLst>
            </a:custGeom>
          </p:spPr>
        </p:sp>
        <p:sp>
          <p:nvSpPr>
            <p:cNvPr id="16" name="TextBox 15"/>
            <p:cNvSpPr txBox="1"/>
            <p:nvPr/>
          </p:nvSpPr>
          <p:spPr>
            <a:xfrm>
              <a:off x="0" y="-19050"/>
              <a:ext cx="5486400" cy="749300"/>
            </a:xfrm>
            <a:prstGeom prst="rect">
              <a:avLst/>
            </a:prstGeom>
          </p:spPr>
          <p:txBody>
            <a:bodyPr lIns="0" tIns="0" rIns="0" bIns="0" rtlCol="0" anchor="ctr"/>
            <a:lstStyle/>
            <a:p>
              <a:pPr algn="l">
                <a:lnSpc>
                  <a:spcPts val="2160"/>
                </a:lnSpc>
              </a:pPr>
              <a:r>
                <a:rPr lang="en-US" sz="1800">
                  <a:solidFill>
                    <a:srgbClr val="898989"/>
                  </a:solidFill>
                  <a:latin typeface="Times New Roman" panose="02020503050405090304"/>
                  <a:ea typeface="Times New Roman" panose="02020503050405090304"/>
                  <a:cs typeface="Times New Roman" panose="02020503050405090304"/>
                  <a:sym typeface="Times New Roman" panose="02020503050405090304"/>
                </a:rPr>
                <a:t>05</a:t>
              </a:r>
              <a:r>
                <a:rPr lang="en-US" sz="1800">
                  <a:solidFill>
                    <a:srgbClr val="898989"/>
                  </a:solidFill>
                  <a:latin typeface="Times New Roman" panose="02020503050405090304"/>
                  <a:ea typeface="Times New Roman" panose="02020503050405090304"/>
                  <a:cs typeface="Times New Roman" panose="02020503050405090304"/>
                  <a:sym typeface="Times New Roman" panose="02020503050405090304"/>
                </a:rPr>
                <a:t>-12-2025</a:t>
              </a:r>
              <a:endParaRPr lang="en-US" sz="1800">
                <a:solidFill>
                  <a:srgbClr val="898989"/>
                </a:solidFill>
                <a:latin typeface="Times New Roman" panose="02020503050405090304"/>
                <a:ea typeface="Times New Roman" panose="02020503050405090304"/>
                <a:cs typeface="Times New Roman" panose="02020503050405090304"/>
                <a:sym typeface="Times New Roman" panose="02020503050405090304"/>
              </a:endParaRPr>
            </a:p>
          </p:txBody>
        </p:sp>
      </p:grpSp>
      <p:graphicFrame>
        <p:nvGraphicFramePr>
          <p:cNvPr id="17" name="Table 16"/>
          <p:cNvGraphicFramePr/>
          <p:nvPr/>
        </p:nvGraphicFramePr>
        <p:xfrm>
          <a:off x="2466975" y="2402015"/>
          <a:ext cx="21334730" cy="10847070"/>
        </p:xfrm>
        <a:graphic>
          <a:graphicData uri="http://schemas.openxmlformats.org/drawingml/2006/table">
            <a:tbl>
              <a:tblPr/>
              <a:tblGrid>
                <a:gridCol w="1375410"/>
                <a:gridCol w="1996440"/>
                <a:gridCol w="1996440"/>
                <a:gridCol w="1996440"/>
                <a:gridCol w="1996440"/>
                <a:gridCol w="1996440"/>
                <a:gridCol w="1996440"/>
              </a:tblGrid>
              <a:tr h="890905">
                <a:tc>
                  <a:txBody>
                    <a:bodyPr/>
                    <a:p>
                      <a:r>
                        <a:rPr sz="700" b="1"/>
                        <a:t>No</a:t>
                      </a:r>
                      <a:endParaRPr sz="700" b="1"/>
                    </a:p>
                  </a:txBody>
                  <a:tcPr marL="0" marR="0" marT="0" marB="0" anchor="ctr" anchorCtr="0">
                    <a:lnL w="12700" cap="flat" cmpd="sng">
                      <a:solidFill>
                        <a:srgbClr val="D9D9D9"/>
                      </a:solidFill>
                      <a:prstDash val="solid"/>
                      <a:headEnd type="none" w="med" len="med"/>
                      <a:tailEnd type="none" w="med" len="med"/>
                    </a:lnL>
                    <a:lnR w="12700" cap="flat" cmpd="sng">
                      <a:solidFill>
                        <a:srgbClr val="D9D9D9"/>
                      </a:solidFill>
                      <a:prstDash val="solid"/>
                      <a:headEnd type="none" w="med" len="med"/>
                      <a:tailEnd type="none" w="med" len="med"/>
                    </a:lnR>
                    <a:lnT w="12700" cap="flat" cmpd="sng">
                      <a:solidFill>
                        <a:srgbClr val="D9D9D9"/>
                      </a:solidFill>
                      <a:prstDash val="solid"/>
                      <a:headEnd type="none" w="med" len="med"/>
                      <a:tailEnd type="none" w="med" len="med"/>
                    </a:lnT>
                    <a:lnB w="12700" cap="flat" cmpd="sng">
                      <a:solidFill>
                        <a:srgbClr val="D9D9D9"/>
                      </a:solidFill>
                      <a:prstDash val="solid"/>
                      <a:headEnd type="none" w="med" len="med"/>
                      <a:tailEnd type="none" w="med" len="med"/>
                    </a:lnB>
                    <a:solidFill>
                      <a:srgbClr val="FFBD59"/>
                    </a:solidFill>
                  </a:tcPr>
                </a:tc>
                <a:tc>
                  <a:txBody>
                    <a:bodyPr/>
                    <a:p>
                      <a:r>
                        <a:rPr sz="700" b="1"/>
                        <a:t>Title</a:t>
                      </a:r>
                      <a:endParaRPr sz="700" b="1"/>
                    </a:p>
                  </a:txBody>
                  <a:tcPr marL="0" marR="0" marT="0" marB="0" anchor="ctr" anchorCtr="0">
                    <a:lnL w="12700" cap="flat" cmpd="sng">
                      <a:solidFill>
                        <a:srgbClr val="D9D9D9"/>
                      </a:solidFill>
                      <a:prstDash val="solid"/>
                      <a:headEnd type="none" w="med" len="med"/>
                      <a:tailEnd type="none" w="med" len="med"/>
                    </a:lnL>
                    <a:lnR w="12700" cap="flat" cmpd="sng">
                      <a:solidFill>
                        <a:srgbClr val="D9D9D9"/>
                      </a:solidFill>
                      <a:prstDash val="solid"/>
                      <a:headEnd type="none" w="med" len="med"/>
                      <a:tailEnd type="none" w="med" len="med"/>
                    </a:lnR>
                    <a:lnT w="12700" cap="flat" cmpd="sng">
                      <a:solidFill>
                        <a:srgbClr val="D9D9D9"/>
                      </a:solidFill>
                      <a:prstDash val="solid"/>
                      <a:headEnd type="none" w="med" len="med"/>
                      <a:tailEnd type="none" w="med" len="med"/>
                    </a:lnT>
                    <a:lnB w="12700" cap="flat" cmpd="sng">
                      <a:solidFill>
                        <a:srgbClr val="D9D9D9"/>
                      </a:solidFill>
                      <a:prstDash val="solid"/>
                      <a:headEnd type="none" w="med" len="med"/>
                      <a:tailEnd type="none" w="med" len="med"/>
                    </a:lnB>
                    <a:solidFill>
                      <a:srgbClr val="FFBD59"/>
                    </a:solidFill>
                  </a:tcPr>
                </a:tc>
                <a:tc>
                  <a:txBody>
                    <a:bodyPr/>
                    <a:p>
                      <a:r>
                        <a:rPr sz="700" b="1"/>
                        <a:t>Author</a:t>
                      </a:r>
                      <a:endParaRPr sz="700" b="1"/>
                    </a:p>
                  </a:txBody>
                  <a:tcPr marL="0" marR="0" marT="0" marB="0" anchor="ctr" anchorCtr="0">
                    <a:lnL w="12700" cap="flat" cmpd="sng">
                      <a:solidFill>
                        <a:srgbClr val="D9D9D9"/>
                      </a:solidFill>
                      <a:prstDash val="solid"/>
                      <a:headEnd type="none" w="med" len="med"/>
                      <a:tailEnd type="none" w="med" len="med"/>
                    </a:lnL>
                    <a:lnR w="12700" cap="flat" cmpd="sng">
                      <a:solidFill>
                        <a:srgbClr val="D9D9D9"/>
                      </a:solidFill>
                      <a:prstDash val="solid"/>
                      <a:headEnd type="none" w="med" len="med"/>
                      <a:tailEnd type="none" w="med" len="med"/>
                    </a:lnR>
                    <a:lnT w="12700" cap="flat" cmpd="sng">
                      <a:solidFill>
                        <a:srgbClr val="D9D9D9"/>
                      </a:solidFill>
                      <a:prstDash val="solid"/>
                      <a:headEnd type="none" w="med" len="med"/>
                      <a:tailEnd type="none" w="med" len="med"/>
                    </a:lnT>
                    <a:lnB w="12700" cap="flat" cmpd="sng">
                      <a:solidFill>
                        <a:srgbClr val="D9D9D9"/>
                      </a:solidFill>
                      <a:prstDash val="solid"/>
                      <a:headEnd type="none" w="med" len="med"/>
                      <a:tailEnd type="none" w="med" len="med"/>
                    </a:lnB>
                    <a:solidFill>
                      <a:srgbClr val="FFBD59"/>
                    </a:solidFill>
                  </a:tcPr>
                </a:tc>
                <a:tc>
                  <a:txBody>
                    <a:bodyPr/>
                    <a:p>
                      <a:r>
                        <a:rPr sz="700" b="1"/>
                        <a:t>Journal Name &amp; Year</a:t>
                      </a:r>
                      <a:endParaRPr sz="700" b="1"/>
                    </a:p>
                  </a:txBody>
                  <a:tcPr marL="0" marR="0" marT="0" marB="0" anchor="ctr" anchorCtr="0">
                    <a:lnL w="12700" cap="flat" cmpd="sng">
                      <a:solidFill>
                        <a:srgbClr val="D9D9D9"/>
                      </a:solidFill>
                      <a:prstDash val="solid"/>
                      <a:headEnd type="none" w="med" len="med"/>
                      <a:tailEnd type="none" w="med" len="med"/>
                    </a:lnL>
                    <a:lnR w="12700" cap="flat" cmpd="sng">
                      <a:solidFill>
                        <a:srgbClr val="D9D9D9"/>
                      </a:solidFill>
                      <a:prstDash val="solid"/>
                      <a:headEnd type="none" w="med" len="med"/>
                      <a:tailEnd type="none" w="med" len="med"/>
                    </a:lnR>
                    <a:lnT w="12700" cap="flat" cmpd="sng">
                      <a:solidFill>
                        <a:srgbClr val="D9D9D9"/>
                      </a:solidFill>
                      <a:prstDash val="solid"/>
                      <a:headEnd type="none" w="med" len="med"/>
                      <a:tailEnd type="none" w="med" len="med"/>
                    </a:lnT>
                    <a:lnB w="12700" cap="flat" cmpd="sng">
                      <a:solidFill>
                        <a:srgbClr val="D9D9D9"/>
                      </a:solidFill>
                      <a:prstDash val="solid"/>
                      <a:headEnd type="none" w="med" len="med"/>
                      <a:tailEnd type="none" w="med" len="med"/>
                    </a:lnB>
                    <a:solidFill>
                      <a:srgbClr val="FFBD59"/>
                    </a:solidFill>
                  </a:tcPr>
                </a:tc>
                <a:tc>
                  <a:txBody>
                    <a:bodyPr/>
                    <a:p>
                      <a:r>
                        <a:rPr sz="700" b="1"/>
                        <a:t>Methodology Adapted</a:t>
                      </a:r>
                      <a:endParaRPr sz="700" b="1"/>
                    </a:p>
                  </a:txBody>
                  <a:tcPr marL="0" marR="0" marT="0" marB="0" anchor="ctr" anchorCtr="0">
                    <a:lnL w="12700" cap="flat" cmpd="sng">
                      <a:solidFill>
                        <a:srgbClr val="D9D9D9"/>
                      </a:solidFill>
                      <a:prstDash val="solid"/>
                      <a:headEnd type="none" w="med" len="med"/>
                      <a:tailEnd type="none" w="med" len="med"/>
                    </a:lnL>
                    <a:lnR w="12700" cap="flat" cmpd="sng">
                      <a:solidFill>
                        <a:srgbClr val="D9D9D9"/>
                      </a:solidFill>
                      <a:prstDash val="solid"/>
                      <a:headEnd type="none" w="med" len="med"/>
                      <a:tailEnd type="none" w="med" len="med"/>
                    </a:lnR>
                    <a:lnT w="12700" cap="flat" cmpd="sng">
                      <a:solidFill>
                        <a:srgbClr val="D9D9D9"/>
                      </a:solidFill>
                      <a:prstDash val="solid"/>
                      <a:headEnd type="none" w="med" len="med"/>
                      <a:tailEnd type="none" w="med" len="med"/>
                    </a:lnT>
                    <a:lnB w="12700" cap="flat" cmpd="sng">
                      <a:solidFill>
                        <a:srgbClr val="D9D9D9"/>
                      </a:solidFill>
                      <a:prstDash val="solid"/>
                      <a:headEnd type="none" w="med" len="med"/>
                      <a:tailEnd type="none" w="med" len="med"/>
                    </a:lnB>
                    <a:solidFill>
                      <a:srgbClr val="FFBD59"/>
                    </a:solidFill>
                  </a:tcPr>
                </a:tc>
                <a:tc>
                  <a:txBody>
                    <a:bodyPr/>
                    <a:p>
                      <a:r>
                        <a:rPr sz="700" b="1"/>
                        <a:t>Key Findings</a:t>
                      </a:r>
                      <a:endParaRPr sz="700" b="1"/>
                    </a:p>
                  </a:txBody>
                  <a:tcPr marL="0" marR="0" marT="0" marB="0" anchor="ctr" anchorCtr="0">
                    <a:lnL w="12700" cap="flat" cmpd="sng">
                      <a:solidFill>
                        <a:srgbClr val="D9D9D9"/>
                      </a:solidFill>
                      <a:prstDash val="solid"/>
                      <a:headEnd type="none" w="med" len="med"/>
                      <a:tailEnd type="none" w="med" len="med"/>
                    </a:lnL>
                    <a:lnR w="12700" cap="flat" cmpd="sng">
                      <a:solidFill>
                        <a:srgbClr val="D9D9D9"/>
                      </a:solidFill>
                      <a:prstDash val="solid"/>
                      <a:headEnd type="none" w="med" len="med"/>
                      <a:tailEnd type="none" w="med" len="med"/>
                    </a:lnR>
                    <a:lnT w="12700" cap="flat" cmpd="sng">
                      <a:solidFill>
                        <a:srgbClr val="D9D9D9"/>
                      </a:solidFill>
                      <a:prstDash val="solid"/>
                      <a:headEnd type="none" w="med" len="med"/>
                      <a:tailEnd type="none" w="med" len="med"/>
                    </a:lnT>
                    <a:lnB w="12700" cap="flat" cmpd="sng">
                      <a:solidFill>
                        <a:srgbClr val="D9D9D9"/>
                      </a:solidFill>
                      <a:prstDash val="solid"/>
                      <a:headEnd type="none" w="med" len="med"/>
                      <a:tailEnd type="none" w="med" len="med"/>
                    </a:lnB>
                    <a:solidFill>
                      <a:srgbClr val="FFBD59"/>
                    </a:solidFill>
                  </a:tcPr>
                </a:tc>
                <a:tc>
                  <a:txBody>
                    <a:bodyPr/>
                    <a:p>
                      <a:r>
                        <a:rPr sz="700" b="1"/>
                        <a:t>Gaps</a:t>
                      </a:r>
                      <a:endParaRPr sz="700" b="1"/>
                    </a:p>
                  </a:txBody>
                  <a:tcPr marL="0" marR="0" marT="0" marB="0" anchor="ctr" anchorCtr="0">
                    <a:lnL w="12700" cap="flat" cmpd="sng">
                      <a:solidFill>
                        <a:srgbClr val="D9D9D9"/>
                      </a:solidFill>
                      <a:prstDash val="solid"/>
                      <a:headEnd type="none" w="med" len="med"/>
                      <a:tailEnd type="none" w="med" len="med"/>
                    </a:lnL>
                    <a:lnR w="12700" cap="flat" cmpd="sng">
                      <a:solidFill>
                        <a:srgbClr val="D9D9D9"/>
                      </a:solidFill>
                      <a:prstDash val="solid"/>
                      <a:headEnd type="none" w="med" len="med"/>
                      <a:tailEnd type="none" w="med" len="med"/>
                    </a:lnR>
                    <a:lnT w="12700" cap="flat" cmpd="sng">
                      <a:solidFill>
                        <a:srgbClr val="D9D9D9"/>
                      </a:solidFill>
                      <a:prstDash val="solid"/>
                      <a:headEnd type="none" w="med" len="med"/>
                      <a:tailEnd type="none" w="med" len="med"/>
                    </a:lnT>
                    <a:lnB w="12700" cap="flat" cmpd="sng">
                      <a:solidFill>
                        <a:srgbClr val="D9D9D9"/>
                      </a:solidFill>
                      <a:prstDash val="solid"/>
                      <a:headEnd type="none" w="med" len="med"/>
                      <a:tailEnd type="none" w="med" len="med"/>
                    </a:lnB>
                    <a:solidFill>
                      <a:srgbClr val="FFBD59"/>
                    </a:solidFill>
                  </a:tcPr>
                </a:tc>
              </a:tr>
              <a:tr h="2044700">
                <a:tc>
                  <a:txBody>
                    <a:bodyPr/>
                    <a:p>
                      <a:r>
                        <a:rPr sz="700"/>
                        <a:t>1</a:t>
                      </a:r>
                      <a:endParaRPr sz="700"/>
                    </a:p>
                  </a:txBody>
                  <a:tcPr marL="0" marR="0" marT="0" marB="0" anchor="ctr" anchorCtr="0">
                    <a:lnL w="12700" cap="flat" cmpd="sng">
                      <a:solidFill>
                        <a:srgbClr val="D9D9D9"/>
                      </a:solidFill>
                      <a:prstDash val="solid"/>
                      <a:headEnd type="none" w="med" len="med"/>
                      <a:tailEnd type="none" w="med" len="med"/>
                    </a:lnL>
                    <a:lnR w="12700" cap="flat" cmpd="sng">
                      <a:solidFill>
                        <a:srgbClr val="D9D9D9"/>
                      </a:solidFill>
                      <a:prstDash val="solid"/>
                      <a:headEnd type="none" w="med" len="med"/>
                      <a:tailEnd type="none" w="med" len="med"/>
                    </a:lnR>
                    <a:lnT w="12700" cap="flat" cmpd="sng">
                      <a:solidFill>
                        <a:srgbClr val="D9D9D9"/>
                      </a:solidFill>
                      <a:prstDash val="solid"/>
                      <a:headEnd type="none" w="med" len="med"/>
                      <a:tailEnd type="none" w="med" len="med"/>
                    </a:lnT>
                    <a:lnB w="12700" cap="flat" cmpd="sng">
                      <a:solidFill>
                        <a:srgbClr val="D9D9D9"/>
                      </a:solidFill>
                      <a:prstDash val="solid"/>
                      <a:headEnd type="none" w="med" len="med"/>
                      <a:tailEnd type="none" w="med" len="med"/>
                    </a:lnB>
                    <a:solidFill>
                      <a:srgbClr val="FFFFFF"/>
                    </a:solidFill>
                  </a:tcPr>
                </a:tc>
                <a:tc>
                  <a:txBody>
                    <a:bodyPr/>
                    <a:p>
                      <a:r>
                        <a:rPr sz="700"/>
                        <a:t>Machine Learning for Predicting Used Car Resale Prices Using Granular Vehicle Equipment Information</a:t>
                      </a:r>
                      <a:endParaRPr sz="700"/>
                    </a:p>
                  </a:txBody>
                  <a:tcPr marL="0" marR="0" marT="0" marB="0" anchor="ctr" anchorCtr="0">
                    <a:lnL w="12700" cap="flat" cmpd="sng">
                      <a:solidFill>
                        <a:srgbClr val="D9D9D9"/>
                      </a:solidFill>
                      <a:prstDash val="solid"/>
                      <a:headEnd type="none" w="med" len="med"/>
                      <a:tailEnd type="none" w="med" len="med"/>
                    </a:lnL>
                    <a:lnR w="12700" cap="flat" cmpd="sng">
                      <a:solidFill>
                        <a:srgbClr val="D9D9D9"/>
                      </a:solidFill>
                      <a:prstDash val="solid"/>
                      <a:headEnd type="none" w="med" len="med"/>
                      <a:tailEnd type="none" w="med" len="med"/>
                    </a:lnR>
                    <a:lnT w="12700" cap="flat" cmpd="sng">
                      <a:solidFill>
                        <a:srgbClr val="D9D9D9"/>
                      </a:solidFill>
                      <a:prstDash val="solid"/>
                      <a:headEnd type="none" w="med" len="med"/>
                      <a:tailEnd type="none" w="med" len="med"/>
                    </a:lnT>
                    <a:lnB w="12700" cap="flat" cmpd="sng">
                      <a:solidFill>
                        <a:srgbClr val="D9D9D9"/>
                      </a:solidFill>
                      <a:prstDash val="solid"/>
                      <a:headEnd type="none" w="med" len="med"/>
                      <a:tailEnd type="none" w="med" len="med"/>
                    </a:lnB>
                    <a:solidFill>
                      <a:srgbClr val="FFFFFF"/>
                    </a:solidFill>
                  </a:tcPr>
                </a:tc>
                <a:tc>
                  <a:txBody>
                    <a:bodyPr/>
                    <a:p>
                      <a:r>
                        <a:rPr sz="700"/>
                        <a:t>S. Bergmann, S. Feuerriegel</a:t>
                      </a:r>
                      <a:endParaRPr sz="700"/>
                    </a:p>
                  </a:txBody>
                  <a:tcPr marL="0" marR="0" marT="0" marB="0" anchor="ctr" anchorCtr="0">
                    <a:lnL w="12700" cap="flat" cmpd="sng">
                      <a:solidFill>
                        <a:srgbClr val="D9D9D9"/>
                      </a:solidFill>
                      <a:prstDash val="solid"/>
                      <a:headEnd type="none" w="med" len="med"/>
                      <a:tailEnd type="none" w="med" len="med"/>
                    </a:lnL>
                    <a:lnR w="12700" cap="flat" cmpd="sng">
                      <a:solidFill>
                        <a:srgbClr val="D9D9D9"/>
                      </a:solidFill>
                      <a:prstDash val="solid"/>
                      <a:headEnd type="none" w="med" len="med"/>
                      <a:tailEnd type="none" w="med" len="med"/>
                    </a:lnR>
                    <a:lnT w="12700" cap="flat" cmpd="sng">
                      <a:solidFill>
                        <a:srgbClr val="D9D9D9"/>
                      </a:solidFill>
                      <a:prstDash val="solid"/>
                      <a:headEnd type="none" w="med" len="med"/>
                      <a:tailEnd type="none" w="med" len="med"/>
                    </a:lnT>
                    <a:lnB w="12700" cap="flat" cmpd="sng">
                      <a:solidFill>
                        <a:srgbClr val="D9D9D9"/>
                      </a:solidFill>
                      <a:prstDash val="solid"/>
                      <a:headEnd type="none" w="med" len="med"/>
                      <a:tailEnd type="none" w="med" len="med"/>
                    </a:lnB>
                    <a:solidFill>
                      <a:srgbClr val="FFFFFF"/>
                    </a:solidFill>
                  </a:tcPr>
                </a:tc>
                <a:tc>
                  <a:txBody>
                    <a:bodyPr/>
                    <a:p>
                      <a:r>
                        <a:rPr sz="700"/>
                        <a:t>Expert Systems with Applications, 2025</a:t>
                      </a:r>
                      <a:endParaRPr sz="700"/>
                    </a:p>
                  </a:txBody>
                  <a:tcPr marL="0" marR="0" marT="0" marB="0" anchor="ctr" anchorCtr="0">
                    <a:lnL w="12700" cap="flat" cmpd="sng">
                      <a:solidFill>
                        <a:srgbClr val="D9D9D9"/>
                      </a:solidFill>
                      <a:prstDash val="solid"/>
                      <a:headEnd type="none" w="med" len="med"/>
                      <a:tailEnd type="none" w="med" len="med"/>
                    </a:lnL>
                    <a:lnR w="12700" cap="flat" cmpd="sng">
                      <a:solidFill>
                        <a:srgbClr val="D9D9D9"/>
                      </a:solidFill>
                      <a:prstDash val="solid"/>
                      <a:headEnd type="none" w="med" len="med"/>
                      <a:tailEnd type="none" w="med" len="med"/>
                    </a:lnR>
                    <a:lnT w="12700" cap="flat" cmpd="sng">
                      <a:solidFill>
                        <a:srgbClr val="D9D9D9"/>
                      </a:solidFill>
                      <a:prstDash val="solid"/>
                      <a:headEnd type="none" w="med" len="med"/>
                      <a:tailEnd type="none" w="med" len="med"/>
                    </a:lnT>
                    <a:lnB w="12700" cap="flat" cmpd="sng">
                      <a:solidFill>
                        <a:srgbClr val="D9D9D9"/>
                      </a:solidFill>
                      <a:prstDash val="solid"/>
                      <a:headEnd type="none" w="med" len="med"/>
                      <a:tailEnd type="none" w="med" len="med"/>
                    </a:lnB>
                    <a:solidFill>
                      <a:srgbClr val="FFFFFF"/>
                    </a:solidFill>
                  </a:tcPr>
                </a:tc>
                <a:tc>
                  <a:txBody>
                    <a:bodyPr/>
                    <a:p>
                      <a:r>
                        <a:rPr sz="700"/>
                        <a:t>Applied Gradient Boosting on detailed vehicle feature data for price estimation.</a:t>
                      </a:r>
                      <a:endParaRPr sz="700"/>
                    </a:p>
                  </a:txBody>
                  <a:tcPr marL="0" marR="0" marT="0" marB="0" anchor="ctr" anchorCtr="0">
                    <a:lnL w="12700" cap="flat" cmpd="sng">
                      <a:solidFill>
                        <a:srgbClr val="D9D9D9"/>
                      </a:solidFill>
                      <a:prstDash val="solid"/>
                      <a:headEnd type="none" w="med" len="med"/>
                      <a:tailEnd type="none" w="med" len="med"/>
                    </a:lnL>
                    <a:lnR w="12700" cap="flat" cmpd="sng">
                      <a:solidFill>
                        <a:srgbClr val="D9D9D9"/>
                      </a:solidFill>
                      <a:prstDash val="solid"/>
                      <a:headEnd type="none" w="med" len="med"/>
                      <a:tailEnd type="none" w="med" len="med"/>
                    </a:lnR>
                    <a:lnT w="12700" cap="flat" cmpd="sng">
                      <a:solidFill>
                        <a:srgbClr val="D9D9D9"/>
                      </a:solidFill>
                      <a:prstDash val="solid"/>
                      <a:headEnd type="none" w="med" len="med"/>
                      <a:tailEnd type="none" w="med" len="med"/>
                    </a:lnT>
                    <a:lnB w="12700" cap="flat" cmpd="sng">
                      <a:solidFill>
                        <a:srgbClr val="D9D9D9"/>
                      </a:solidFill>
                      <a:prstDash val="solid"/>
                      <a:headEnd type="none" w="med" len="med"/>
                      <a:tailEnd type="none" w="med" len="med"/>
                    </a:lnB>
                    <a:solidFill>
                      <a:srgbClr val="FFFFFF"/>
                    </a:solidFill>
                  </a:tcPr>
                </a:tc>
                <a:tc>
                  <a:txBody>
                    <a:bodyPr/>
                    <a:p>
                      <a:r>
                        <a:rPr sz="700"/>
                        <a:t>Achieved high predictive accuracy using granular car attributes.</a:t>
                      </a:r>
                      <a:endParaRPr sz="700"/>
                    </a:p>
                  </a:txBody>
                  <a:tcPr marL="0" marR="0" marT="0" marB="0" anchor="ctr" anchorCtr="0">
                    <a:lnL w="12700" cap="flat" cmpd="sng">
                      <a:solidFill>
                        <a:srgbClr val="D9D9D9"/>
                      </a:solidFill>
                      <a:prstDash val="solid"/>
                      <a:headEnd type="none" w="med" len="med"/>
                      <a:tailEnd type="none" w="med" len="med"/>
                    </a:lnL>
                    <a:lnR w="12700" cap="flat" cmpd="sng">
                      <a:solidFill>
                        <a:srgbClr val="D9D9D9"/>
                      </a:solidFill>
                      <a:prstDash val="solid"/>
                      <a:headEnd type="none" w="med" len="med"/>
                      <a:tailEnd type="none" w="med" len="med"/>
                    </a:lnR>
                    <a:lnT w="12700" cap="flat" cmpd="sng">
                      <a:solidFill>
                        <a:srgbClr val="D9D9D9"/>
                      </a:solidFill>
                      <a:prstDash val="solid"/>
                      <a:headEnd type="none" w="med" len="med"/>
                      <a:tailEnd type="none" w="med" len="med"/>
                    </a:lnT>
                    <a:lnB w="12700" cap="flat" cmpd="sng">
                      <a:solidFill>
                        <a:srgbClr val="D9D9D9"/>
                      </a:solidFill>
                      <a:prstDash val="solid"/>
                      <a:headEnd type="none" w="med" len="med"/>
                      <a:tailEnd type="none" w="med" len="med"/>
                    </a:lnB>
                    <a:solidFill>
                      <a:srgbClr val="FFFFFF"/>
                    </a:solidFill>
                  </a:tcPr>
                </a:tc>
                <a:tc>
                  <a:txBody>
                    <a:bodyPr/>
                    <a:p>
                      <a:r>
                        <a:rPr sz="700"/>
                        <a:t>Limited regional adaptability and lack of real-time testing.</a:t>
                      </a:r>
                      <a:endParaRPr sz="700"/>
                    </a:p>
                  </a:txBody>
                  <a:tcPr marL="0" marR="0" marT="0" marB="0" anchor="ctr" anchorCtr="0">
                    <a:lnL w="12700" cap="flat" cmpd="sng">
                      <a:solidFill>
                        <a:srgbClr val="D9D9D9"/>
                      </a:solidFill>
                      <a:prstDash val="solid"/>
                      <a:headEnd type="none" w="med" len="med"/>
                      <a:tailEnd type="none" w="med" len="med"/>
                    </a:lnL>
                    <a:lnR w="12700" cap="flat" cmpd="sng">
                      <a:solidFill>
                        <a:srgbClr val="D9D9D9"/>
                      </a:solidFill>
                      <a:prstDash val="solid"/>
                      <a:headEnd type="none" w="med" len="med"/>
                      <a:tailEnd type="none" w="med" len="med"/>
                    </a:lnR>
                    <a:lnT w="12700" cap="flat" cmpd="sng">
                      <a:solidFill>
                        <a:srgbClr val="D9D9D9"/>
                      </a:solidFill>
                      <a:prstDash val="solid"/>
                      <a:headEnd type="none" w="med" len="med"/>
                      <a:tailEnd type="none" w="med" len="med"/>
                    </a:lnT>
                    <a:lnB w="12700" cap="flat" cmpd="sng">
                      <a:solidFill>
                        <a:srgbClr val="D9D9D9"/>
                      </a:solidFill>
                      <a:prstDash val="solid"/>
                      <a:headEnd type="none" w="med" len="med"/>
                      <a:tailEnd type="none" w="med" len="med"/>
                    </a:lnB>
                    <a:solidFill>
                      <a:srgbClr val="FFFFFF"/>
                    </a:solidFill>
                  </a:tcPr>
                </a:tc>
              </a:tr>
              <a:tr h="1927225">
                <a:tc>
                  <a:txBody>
                    <a:bodyPr/>
                    <a:p>
                      <a:r>
                        <a:rPr sz="700"/>
                        <a:t>2</a:t>
                      </a:r>
                      <a:endParaRPr sz="700"/>
                    </a:p>
                  </a:txBody>
                  <a:tcPr marL="0" marR="0" marT="0" marB="0" anchor="ctr" anchorCtr="0">
                    <a:lnL w="12700" cap="flat" cmpd="sng">
                      <a:solidFill>
                        <a:srgbClr val="D9D9D9"/>
                      </a:solidFill>
                      <a:prstDash val="solid"/>
                      <a:headEnd type="none" w="med" len="med"/>
                      <a:tailEnd type="none" w="med" len="med"/>
                    </a:lnL>
                    <a:lnR w="12700" cap="flat" cmpd="sng">
                      <a:solidFill>
                        <a:srgbClr val="D9D9D9"/>
                      </a:solidFill>
                      <a:prstDash val="solid"/>
                      <a:headEnd type="none" w="med" len="med"/>
                      <a:tailEnd type="none" w="med" len="med"/>
                    </a:lnR>
                    <a:lnT w="12700" cap="flat" cmpd="sng">
                      <a:solidFill>
                        <a:srgbClr val="D9D9D9"/>
                      </a:solidFill>
                      <a:prstDash val="solid"/>
                      <a:headEnd type="none" w="med" len="med"/>
                      <a:tailEnd type="none" w="med" len="med"/>
                    </a:lnT>
                    <a:lnB w="12700" cap="flat" cmpd="sng">
                      <a:solidFill>
                        <a:srgbClr val="D9D9D9"/>
                      </a:solidFill>
                      <a:prstDash val="solid"/>
                      <a:headEnd type="none" w="med" len="med"/>
                      <a:tailEnd type="none" w="med" len="med"/>
                    </a:lnB>
                    <a:solidFill>
                      <a:srgbClr val="FFFFFF"/>
                    </a:solidFill>
                  </a:tcPr>
                </a:tc>
                <a:tc>
                  <a:txBody>
                    <a:bodyPr/>
                    <a:p>
                      <a:r>
                        <a:rPr sz="700"/>
                        <a:t>Car Price Prediction Using Machine Learning</a:t>
                      </a:r>
                      <a:endParaRPr sz="700"/>
                    </a:p>
                  </a:txBody>
                  <a:tcPr marL="0" marR="0" marT="0" marB="0" anchor="ctr" anchorCtr="0">
                    <a:lnL w="12700" cap="flat" cmpd="sng">
                      <a:solidFill>
                        <a:srgbClr val="D9D9D9"/>
                      </a:solidFill>
                      <a:prstDash val="solid"/>
                      <a:headEnd type="none" w="med" len="med"/>
                      <a:tailEnd type="none" w="med" len="med"/>
                    </a:lnL>
                    <a:lnR w="12700" cap="flat" cmpd="sng">
                      <a:solidFill>
                        <a:srgbClr val="D9D9D9"/>
                      </a:solidFill>
                      <a:prstDash val="solid"/>
                      <a:headEnd type="none" w="med" len="med"/>
                      <a:tailEnd type="none" w="med" len="med"/>
                    </a:lnR>
                    <a:lnT w="12700" cap="flat" cmpd="sng">
                      <a:solidFill>
                        <a:srgbClr val="D9D9D9"/>
                      </a:solidFill>
                      <a:prstDash val="solid"/>
                      <a:headEnd type="none" w="med" len="med"/>
                      <a:tailEnd type="none" w="med" len="med"/>
                    </a:lnT>
                    <a:lnB w="12700" cap="flat" cmpd="sng">
                      <a:solidFill>
                        <a:srgbClr val="D9D9D9"/>
                      </a:solidFill>
                      <a:prstDash val="solid"/>
                      <a:headEnd type="none" w="med" len="med"/>
                      <a:tailEnd type="none" w="med" len="med"/>
                    </a:lnB>
                    <a:solidFill>
                      <a:srgbClr val="FFFFFF"/>
                    </a:solidFill>
                  </a:tcPr>
                </a:tc>
                <a:tc>
                  <a:txBody>
                    <a:bodyPr/>
                    <a:p>
                      <a:r>
                        <a:rPr sz="700"/>
                        <a:t>M. Ahmad et al.</a:t>
                      </a:r>
                      <a:endParaRPr sz="700"/>
                    </a:p>
                  </a:txBody>
                  <a:tcPr marL="0" marR="0" marT="0" marB="0" anchor="ctr" anchorCtr="0">
                    <a:lnL w="12700" cap="flat" cmpd="sng">
                      <a:solidFill>
                        <a:srgbClr val="D9D9D9"/>
                      </a:solidFill>
                      <a:prstDash val="solid"/>
                      <a:headEnd type="none" w="med" len="med"/>
                      <a:tailEnd type="none" w="med" len="med"/>
                    </a:lnL>
                    <a:lnR w="12700" cap="flat" cmpd="sng">
                      <a:solidFill>
                        <a:srgbClr val="D9D9D9"/>
                      </a:solidFill>
                      <a:prstDash val="solid"/>
                      <a:headEnd type="none" w="med" len="med"/>
                      <a:tailEnd type="none" w="med" len="med"/>
                    </a:lnR>
                    <a:lnT w="12700" cap="flat" cmpd="sng">
                      <a:solidFill>
                        <a:srgbClr val="D9D9D9"/>
                      </a:solidFill>
                      <a:prstDash val="solid"/>
                      <a:headEnd type="none" w="med" len="med"/>
                      <a:tailEnd type="none" w="med" len="med"/>
                    </a:lnT>
                    <a:lnB w="12700" cap="flat" cmpd="sng">
                      <a:solidFill>
                        <a:srgbClr val="D9D9D9"/>
                      </a:solidFill>
                      <a:prstDash val="solid"/>
                      <a:headEnd type="none" w="med" len="med"/>
                      <a:tailEnd type="none" w="med" len="med"/>
                    </a:lnB>
                    <a:solidFill>
                      <a:srgbClr val="FFFFFF"/>
                    </a:solidFill>
                  </a:tcPr>
                </a:tc>
                <a:tc>
                  <a:txBody>
                    <a:bodyPr/>
                    <a:p>
                      <a:r>
                        <a:rPr sz="700"/>
                        <a:t>IEEE I2CT Conference, 2024</a:t>
                      </a:r>
                      <a:endParaRPr sz="700"/>
                    </a:p>
                  </a:txBody>
                  <a:tcPr marL="0" marR="0" marT="0" marB="0" anchor="ctr" anchorCtr="0">
                    <a:lnL w="12700" cap="flat" cmpd="sng">
                      <a:solidFill>
                        <a:srgbClr val="D9D9D9"/>
                      </a:solidFill>
                      <a:prstDash val="solid"/>
                      <a:headEnd type="none" w="med" len="med"/>
                      <a:tailEnd type="none" w="med" len="med"/>
                    </a:lnL>
                    <a:lnR w="12700" cap="flat" cmpd="sng">
                      <a:solidFill>
                        <a:srgbClr val="D9D9D9"/>
                      </a:solidFill>
                      <a:prstDash val="solid"/>
                      <a:headEnd type="none" w="med" len="med"/>
                      <a:tailEnd type="none" w="med" len="med"/>
                    </a:lnR>
                    <a:lnT w="12700" cap="flat" cmpd="sng">
                      <a:solidFill>
                        <a:srgbClr val="D9D9D9"/>
                      </a:solidFill>
                      <a:prstDash val="solid"/>
                      <a:headEnd type="none" w="med" len="med"/>
                      <a:tailEnd type="none" w="med" len="med"/>
                    </a:lnT>
                    <a:lnB w="12700" cap="flat" cmpd="sng">
                      <a:solidFill>
                        <a:srgbClr val="D9D9D9"/>
                      </a:solidFill>
                      <a:prstDash val="solid"/>
                      <a:headEnd type="none" w="med" len="med"/>
                      <a:tailEnd type="none" w="med" len="med"/>
                    </a:lnB>
                    <a:solidFill>
                      <a:srgbClr val="FFFFFF"/>
                    </a:solidFill>
                  </a:tcPr>
                </a:tc>
                <a:tc>
                  <a:txBody>
                    <a:bodyPr/>
                    <a:p>
                      <a:r>
                        <a:rPr sz="700"/>
                        <a:t>Used Decision Tree, Random Forest, and Linear Regression on Kaggle car dataset.</a:t>
                      </a:r>
                      <a:endParaRPr sz="700"/>
                    </a:p>
                  </a:txBody>
                  <a:tcPr marL="0" marR="0" marT="0" marB="0" anchor="ctr" anchorCtr="0">
                    <a:lnL w="12700" cap="flat" cmpd="sng">
                      <a:solidFill>
                        <a:srgbClr val="D9D9D9"/>
                      </a:solidFill>
                      <a:prstDash val="solid"/>
                      <a:headEnd type="none" w="med" len="med"/>
                      <a:tailEnd type="none" w="med" len="med"/>
                    </a:lnL>
                    <a:lnR w="12700" cap="flat" cmpd="sng">
                      <a:solidFill>
                        <a:srgbClr val="D9D9D9"/>
                      </a:solidFill>
                      <a:prstDash val="solid"/>
                      <a:headEnd type="none" w="med" len="med"/>
                      <a:tailEnd type="none" w="med" len="med"/>
                    </a:lnR>
                    <a:lnT w="12700" cap="flat" cmpd="sng">
                      <a:solidFill>
                        <a:srgbClr val="D9D9D9"/>
                      </a:solidFill>
                      <a:prstDash val="solid"/>
                      <a:headEnd type="none" w="med" len="med"/>
                      <a:tailEnd type="none" w="med" len="med"/>
                    </a:lnT>
                    <a:lnB w="12700" cap="flat" cmpd="sng">
                      <a:solidFill>
                        <a:srgbClr val="D9D9D9"/>
                      </a:solidFill>
                      <a:prstDash val="solid"/>
                      <a:headEnd type="none" w="med" len="med"/>
                      <a:tailEnd type="none" w="med" len="med"/>
                    </a:lnB>
                    <a:solidFill>
                      <a:srgbClr val="FFFFFF"/>
                    </a:solidFill>
                  </a:tcPr>
                </a:tc>
                <a:tc>
                  <a:txBody>
                    <a:bodyPr/>
                    <a:p>
                      <a:r>
                        <a:rPr sz="700"/>
                        <a:t>Achieved ~92% accuracy in structured car data prediction.</a:t>
                      </a:r>
                      <a:endParaRPr sz="700"/>
                    </a:p>
                  </a:txBody>
                  <a:tcPr marL="0" marR="0" marT="0" marB="0" anchor="ctr" anchorCtr="0">
                    <a:lnL w="12700" cap="flat" cmpd="sng">
                      <a:solidFill>
                        <a:srgbClr val="D9D9D9"/>
                      </a:solidFill>
                      <a:prstDash val="solid"/>
                      <a:headEnd type="none" w="med" len="med"/>
                      <a:tailEnd type="none" w="med" len="med"/>
                    </a:lnL>
                    <a:lnR w="12700" cap="flat" cmpd="sng">
                      <a:solidFill>
                        <a:srgbClr val="D9D9D9"/>
                      </a:solidFill>
                      <a:prstDash val="solid"/>
                      <a:headEnd type="none" w="med" len="med"/>
                      <a:tailEnd type="none" w="med" len="med"/>
                    </a:lnR>
                    <a:lnT w="12700" cap="flat" cmpd="sng">
                      <a:solidFill>
                        <a:srgbClr val="D9D9D9"/>
                      </a:solidFill>
                      <a:prstDash val="solid"/>
                      <a:headEnd type="none" w="med" len="med"/>
                      <a:tailEnd type="none" w="med" len="med"/>
                    </a:lnT>
                    <a:lnB w="12700" cap="flat" cmpd="sng">
                      <a:solidFill>
                        <a:srgbClr val="D9D9D9"/>
                      </a:solidFill>
                      <a:prstDash val="solid"/>
                      <a:headEnd type="none" w="med" len="med"/>
                      <a:tailEnd type="none" w="med" len="med"/>
                    </a:lnB>
                    <a:solidFill>
                      <a:srgbClr val="FFFFFF"/>
                    </a:solidFill>
                  </a:tcPr>
                </a:tc>
                <a:tc>
                  <a:txBody>
                    <a:bodyPr/>
                    <a:p>
                      <a:r>
                        <a:rPr sz="700"/>
                        <a:t>No feature engineering or cross-validation for robustness.</a:t>
                      </a:r>
                      <a:endParaRPr sz="700"/>
                    </a:p>
                  </a:txBody>
                  <a:tcPr marL="0" marR="0" marT="0" marB="0" anchor="ctr" anchorCtr="0">
                    <a:lnL w="12700" cap="flat" cmpd="sng">
                      <a:solidFill>
                        <a:srgbClr val="D9D9D9"/>
                      </a:solidFill>
                      <a:prstDash val="solid"/>
                      <a:headEnd type="none" w="med" len="med"/>
                      <a:tailEnd type="none" w="med" len="med"/>
                    </a:lnL>
                    <a:lnR w="12700" cap="flat" cmpd="sng">
                      <a:solidFill>
                        <a:srgbClr val="D9D9D9"/>
                      </a:solidFill>
                      <a:prstDash val="solid"/>
                      <a:headEnd type="none" w="med" len="med"/>
                      <a:tailEnd type="none" w="med" len="med"/>
                    </a:lnR>
                    <a:lnT w="12700" cap="flat" cmpd="sng">
                      <a:solidFill>
                        <a:srgbClr val="D9D9D9"/>
                      </a:solidFill>
                      <a:prstDash val="solid"/>
                      <a:headEnd type="none" w="med" len="med"/>
                      <a:tailEnd type="none" w="med" len="med"/>
                    </a:lnT>
                    <a:lnB w="12700" cap="flat" cmpd="sng">
                      <a:solidFill>
                        <a:srgbClr val="D9D9D9"/>
                      </a:solidFill>
                      <a:prstDash val="solid"/>
                      <a:headEnd type="none" w="med" len="med"/>
                      <a:tailEnd type="none" w="med" len="med"/>
                    </a:lnB>
                    <a:solidFill>
                      <a:srgbClr val="FFFFFF"/>
                    </a:solidFill>
                  </a:tcPr>
                </a:tc>
              </a:tr>
              <a:tr h="1926590">
                <a:tc>
                  <a:txBody>
                    <a:bodyPr/>
                    <a:p>
                      <a:r>
                        <a:rPr sz="700"/>
                        <a:t>3</a:t>
                      </a:r>
                      <a:endParaRPr sz="700"/>
                    </a:p>
                  </a:txBody>
                  <a:tcPr marL="0" marR="0" marT="0" marB="0" anchor="ctr" anchorCtr="0">
                    <a:lnL w="12700" cap="flat" cmpd="sng">
                      <a:solidFill>
                        <a:srgbClr val="D9D9D9"/>
                      </a:solidFill>
                      <a:prstDash val="solid"/>
                      <a:headEnd type="none" w="med" len="med"/>
                      <a:tailEnd type="none" w="med" len="med"/>
                    </a:lnL>
                    <a:lnR w="12700" cap="flat" cmpd="sng">
                      <a:solidFill>
                        <a:srgbClr val="D9D9D9"/>
                      </a:solidFill>
                      <a:prstDash val="solid"/>
                      <a:headEnd type="none" w="med" len="med"/>
                      <a:tailEnd type="none" w="med" len="med"/>
                    </a:lnR>
                    <a:lnT w="12700" cap="flat" cmpd="sng">
                      <a:solidFill>
                        <a:srgbClr val="D9D9D9"/>
                      </a:solidFill>
                      <a:prstDash val="solid"/>
                      <a:headEnd type="none" w="med" len="med"/>
                      <a:tailEnd type="none" w="med" len="med"/>
                    </a:lnT>
                    <a:lnB w="12700" cap="flat" cmpd="sng">
                      <a:solidFill>
                        <a:srgbClr val="D9D9D9"/>
                      </a:solidFill>
                      <a:prstDash val="solid"/>
                      <a:headEnd type="none" w="med" len="med"/>
                      <a:tailEnd type="none" w="med" len="med"/>
                    </a:lnB>
                    <a:solidFill>
                      <a:srgbClr val="FFFFFF"/>
                    </a:solidFill>
                  </a:tcPr>
                </a:tc>
                <a:tc>
                  <a:txBody>
                    <a:bodyPr/>
                    <a:p>
                      <a:r>
                        <a:rPr sz="700"/>
                        <a:t>Second-Hand Car Price Prediction: A Hybrid Model Integrating ML and Metaheuristic Optimization</a:t>
                      </a:r>
                      <a:endParaRPr sz="700"/>
                    </a:p>
                  </a:txBody>
                  <a:tcPr marL="0" marR="0" marT="0" marB="0" anchor="ctr" anchorCtr="0">
                    <a:lnL w="12700" cap="flat" cmpd="sng">
                      <a:solidFill>
                        <a:srgbClr val="D9D9D9"/>
                      </a:solidFill>
                      <a:prstDash val="solid"/>
                      <a:headEnd type="none" w="med" len="med"/>
                      <a:tailEnd type="none" w="med" len="med"/>
                    </a:lnL>
                    <a:lnR w="12700" cap="flat" cmpd="sng">
                      <a:solidFill>
                        <a:srgbClr val="D9D9D9"/>
                      </a:solidFill>
                      <a:prstDash val="solid"/>
                      <a:headEnd type="none" w="med" len="med"/>
                      <a:tailEnd type="none" w="med" len="med"/>
                    </a:lnR>
                    <a:lnT w="12700" cap="flat" cmpd="sng">
                      <a:solidFill>
                        <a:srgbClr val="D9D9D9"/>
                      </a:solidFill>
                      <a:prstDash val="solid"/>
                      <a:headEnd type="none" w="med" len="med"/>
                      <a:tailEnd type="none" w="med" len="med"/>
                    </a:lnT>
                    <a:lnB w="12700" cap="flat" cmpd="sng">
                      <a:solidFill>
                        <a:srgbClr val="D9D9D9"/>
                      </a:solidFill>
                      <a:prstDash val="solid"/>
                      <a:headEnd type="none" w="med" len="med"/>
                      <a:tailEnd type="none" w="med" len="med"/>
                    </a:lnB>
                    <a:solidFill>
                      <a:srgbClr val="FFFFFF"/>
                    </a:solidFill>
                  </a:tcPr>
                </a:tc>
                <a:tc>
                  <a:txBody>
                    <a:bodyPr/>
                    <a:p>
                      <a:r>
                        <a:rPr sz="700"/>
                        <a:t>M. T. H. Bejani et al.</a:t>
                      </a:r>
                      <a:endParaRPr sz="700"/>
                    </a:p>
                  </a:txBody>
                  <a:tcPr marL="0" marR="0" marT="0" marB="0" anchor="ctr" anchorCtr="0">
                    <a:lnL w="12700" cap="flat" cmpd="sng">
                      <a:solidFill>
                        <a:srgbClr val="D9D9D9"/>
                      </a:solidFill>
                      <a:prstDash val="solid"/>
                      <a:headEnd type="none" w="med" len="med"/>
                      <a:tailEnd type="none" w="med" len="med"/>
                    </a:lnL>
                    <a:lnR w="12700" cap="flat" cmpd="sng">
                      <a:solidFill>
                        <a:srgbClr val="D9D9D9"/>
                      </a:solidFill>
                      <a:prstDash val="solid"/>
                      <a:headEnd type="none" w="med" len="med"/>
                      <a:tailEnd type="none" w="med" len="med"/>
                    </a:lnR>
                    <a:lnT w="12700" cap="flat" cmpd="sng">
                      <a:solidFill>
                        <a:srgbClr val="D9D9D9"/>
                      </a:solidFill>
                      <a:prstDash val="solid"/>
                      <a:headEnd type="none" w="med" len="med"/>
                      <a:tailEnd type="none" w="med" len="med"/>
                    </a:lnT>
                    <a:lnB w="12700" cap="flat" cmpd="sng">
                      <a:solidFill>
                        <a:srgbClr val="D9D9D9"/>
                      </a:solidFill>
                      <a:prstDash val="solid"/>
                      <a:headEnd type="none" w="med" len="med"/>
                      <a:tailEnd type="none" w="med" len="med"/>
                    </a:lnB>
                    <a:solidFill>
                      <a:srgbClr val="FFFFFF"/>
                    </a:solidFill>
                  </a:tcPr>
                </a:tc>
                <a:tc>
                  <a:txBody>
                    <a:bodyPr/>
                    <a:p>
                      <a:r>
                        <a:rPr sz="700"/>
                        <a:t>Expert Systems with Applications, 2024</a:t>
                      </a:r>
                      <a:endParaRPr sz="700"/>
                    </a:p>
                  </a:txBody>
                  <a:tcPr marL="0" marR="0" marT="0" marB="0" anchor="ctr" anchorCtr="0">
                    <a:lnL w="12700" cap="flat" cmpd="sng">
                      <a:solidFill>
                        <a:srgbClr val="D9D9D9"/>
                      </a:solidFill>
                      <a:prstDash val="solid"/>
                      <a:headEnd type="none" w="med" len="med"/>
                      <a:tailEnd type="none" w="med" len="med"/>
                    </a:lnL>
                    <a:lnR w="12700" cap="flat" cmpd="sng">
                      <a:solidFill>
                        <a:srgbClr val="D9D9D9"/>
                      </a:solidFill>
                      <a:prstDash val="solid"/>
                      <a:headEnd type="none" w="med" len="med"/>
                      <a:tailEnd type="none" w="med" len="med"/>
                    </a:lnR>
                    <a:lnT w="12700" cap="flat" cmpd="sng">
                      <a:solidFill>
                        <a:srgbClr val="D9D9D9"/>
                      </a:solidFill>
                      <a:prstDash val="solid"/>
                      <a:headEnd type="none" w="med" len="med"/>
                      <a:tailEnd type="none" w="med" len="med"/>
                    </a:lnT>
                    <a:lnB w="12700" cap="flat" cmpd="sng">
                      <a:solidFill>
                        <a:srgbClr val="D9D9D9"/>
                      </a:solidFill>
                      <a:prstDash val="solid"/>
                      <a:headEnd type="none" w="med" len="med"/>
                      <a:tailEnd type="none" w="med" len="med"/>
                    </a:lnB>
                    <a:solidFill>
                      <a:srgbClr val="FFFFFF"/>
                    </a:solidFill>
                  </a:tcPr>
                </a:tc>
                <a:tc>
                  <a:txBody>
                    <a:bodyPr/>
                    <a:p>
                      <a:r>
                        <a:rPr sz="700"/>
                        <a:t>Combined ML regressors with metaheuristic tuning for optimized regression.</a:t>
                      </a:r>
                      <a:endParaRPr sz="700"/>
                    </a:p>
                  </a:txBody>
                  <a:tcPr marL="0" marR="0" marT="0" marB="0" anchor="ctr" anchorCtr="0">
                    <a:lnL w="12700" cap="flat" cmpd="sng">
                      <a:solidFill>
                        <a:srgbClr val="D9D9D9"/>
                      </a:solidFill>
                      <a:prstDash val="solid"/>
                      <a:headEnd type="none" w="med" len="med"/>
                      <a:tailEnd type="none" w="med" len="med"/>
                    </a:lnL>
                    <a:lnR w="12700" cap="flat" cmpd="sng">
                      <a:solidFill>
                        <a:srgbClr val="D9D9D9"/>
                      </a:solidFill>
                      <a:prstDash val="solid"/>
                      <a:headEnd type="none" w="med" len="med"/>
                      <a:tailEnd type="none" w="med" len="med"/>
                    </a:lnR>
                    <a:lnT w="12700" cap="flat" cmpd="sng">
                      <a:solidFill>
                        <a:srgbClr val="D9D9D9"/>
                      </a:solidFill>
                      <a:prstDash val="solid"/>
                      <a:headEnd type="none" w="med" len="med"/>
                      <a:tailEnd type="none" w="med" len="med"/>
                    </a:lnT>
                    <a:lnB w="12700" cap="flat" cmpd="sng">
                      <a:solidFill>
                        <a:srgbClr val="D9D9D9"/>
                      </a:solidFill>
                      <a:prstDash val="solid"/>
                      <a:headEnd type="none" w="med" len="med"/>
                      <a:tailEnd type="none" w="med" len="med"/>
                    </a:lnB>
                    <a:solidFill>
                      <a:srgbClr val="FFFFFF"/>
                    </a:solidFill>
                  </a:tcPr>
                </a:tc>
                <a:tc>
                  <a:txBody>
                    <a:bodyPr/>
                    <a:p>
                      <a:r>
                        <a:rPr sz="700"/>
                        <a:t>Improved R² and reduced RMSE compared to base ML models.</a:t>
                      </a:r>
                      <a:endParaRPr sz="700"/>
                    </a:p>
                  </a:txBody>
                  <a:tcPr marL="0" marR="0" marT="0" marB="0" anchor="ctr" anchorCtr="0">
                    <a:lnL w="12700" cap="flat" cmpd="sng">
                      <a:solidFill>
                        <a:srgbClr val="D9D9D9"/>
                      </a:solidFill>
                      <a:prstDash val="solid"/>
                      <a:headEnd type="none" w="med" len="med"/>
                      <a:tailEnd type="none" w="med" len="med"/>
                    </a:lnL>
                    <a:lnR w="12700" cap="flat" cmpd="sng">
                      <a:solidFill>
                        <a:srgbClr val="D9D9D9"/>
                      </a:solidFill>
                      <a:prstDash val="solid"/>
                      <a:headEnd type="none" w="med" len="med"/>
                      <a:tailEnd type="none" w="med" len="med"/>
                    </a:lnR>
                    <a:lnT w="12700" cap="flat" cmpd="sng">
                      <a:solidFill>
                        <a:srgbClr val="D9D9D9"/>
                      </a:solidFill>
                      <a:prstDash val="solid"/>
                      <a:headEnd type="none" w="med" len="med"/>
                      <a:tailEnd type="none" w="med" len="med"/>
                    </a:lnT>
                    <a:lnB w="12700" cap="flat" cmpd="sng">
                      <a:solidFill>
                        <a:srgbClr val="D9D9D9"/>
                      </a:solidFill>
                      <a:prstDash val="solid"/>
                      <a:headEnd type="none" w="med" len="med"/>
                      <a:tailEnd type="none" w="med" len="med"/>
                    </a:lnB>
                    <a:solidFill>
                      <a:srgbClr val="FFFFFF"/>
                    </a:solidFill>
                  </a:tcPr>
                </a:tc>
                <a:tc>
                  <a:txBody>
                    <a:bodyPr/>
                    <a:p>
                      <a:r>
                        <a:rPr sz="700"/>
                        <a:t>High computational cost and not localized to Indian market.</a:t>
                      </a:r>
                      <a:endParaRPr sz="700"/>
                    </a:p>
                  </a:txBody>
                  <a:tcPr marL="0" marR="0" marT="0" marB="0" anchor="ctr" anchorCtr="0">
                    <a:lnL w="12700" cap="flat" cmpd="sng">
                      <a:solidFill>
                        <a:srgbClr val="D9D9D9"/>
                      </a:solidFill>
                      <a:prstDash val="solid"/>
                      <a:headEnd type="none" w="med" len="med"/>
                      <a:tailEnd type="none" w="med" len="med"/>
                    </a:lnL>
                    <a:lnR w="12700" cap="flat" cmpd="sng">
                      <a:solidFill>
                        <a:srgbClr val="D9D9D9"/>
                      </a:solidFill>
                      <a:prstDash val="solid"/>
                      <a:headEnd type="none" w="med" len="med"/>
                      <a:tailEnd type="none" w="med" len="med"/>
                    </a:lnR>
                    <a:lnT w="12700" cap="flat" cmpd="sng">
                      <a:solidFill>
                        <a:srgbClr val="D9D9D9"/>
                      </a:solidFill>
                      <a:prstDash val="solid"/>
                      <a:headEnd type="none" w="med" len="med"/>
                      <a:tailEnd type="none" w="med" len="med"/>
                    </a:lnT>
                    <a:lnB w="12700" cap="flat" cmpd="sng">
                      <a:solidFill>
                        <a:srgbClr val="D9D9D9"/>
                      </a:solidFill>
                      <a:prstDash val="solid"/>
                      <a:headEnd type="none" w="med" len="med"/>
                      <a:tailEnd type="none" w="med" len="med"/>
                    </a:lnB>
                    <a:solidFill>
                      <a:srgbClr val="FFFFFF"/>
                    </a:solidFill>
                  </a:tcPr>
                </a:tc>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0">
            <a:off x="1770927" y="547689"/>
            <a:ext cx="15259773" cy="843231"/>
            <a:chOff x="0" y="0"/>
            <a:chExt cx="20346364" cy="1124308"/>
          </a:xfrm>
        </p:grpSpPr>
        <p:sp>
          <p:nvSpPr>
            <p:cNvPr id="3" name="Freeform 3"/>
            <p:cNvSpPr/>
            <p:nvPr/>
          </p:nvSpPr>
          <p:spPr>
            <a:xfrm>
              <a:off x="0" y="0"/>
              <a:ext cx="20346364" cy="1124308"/>
            </a:xfrm>
            <a:custGeom>
              <a:avLst/>
              <a:gdLst/>
              <a:ahLst/>
              <a:cxnLst/>
              <a:rect l="l" t="t" r="r" b="b"/>
              <a:pathLst>
                <a:path w="20346364" h="1124308">
                  <a:moveTo>
                    <a:pt x="0" y="0"/>
                  </a:moveTo>
                  <a:lnTo>
                    <a:pt x="20346364" y="0"/>
                  </a:lnTo>
                  <a:lnTo>
                    <a:pt x="20346364" y="1124308"/>
                  </a:lnTo>
                  <a:lnTo>
                    <a:pt x="0" y="1124308"/>
                  </a:lnTo>
                  <a:close/>
                </a:path>
              </a:pathLst>
            </a:custGeom>
          </p:spPr>
        </p:sp>
        <p:sp>
          <p:nvSpPr>
            <p:cNvPr id="4" name="TextBox 4"/>
            <p:cNvSpPr txBox="1"/>
            <p:nvPr/>
          </p:nvSpPr>
          <p:spPr>
            <a:xfrm>
              <a:off x="0" y="19050"/>
              <a:ext cx="20346364" cy="1105258"/>
            </a:xfrm>
            <a:prstGeom prst="rect">
              <a:avLst/>
            </a:prstGeom>
          </p:spPr>
          <p:txBody>
            <a:bodyPr lIns="0" tIns="0" rIns="0" bIns="0" rtlCol="0" anchor="ctr"/>
            <a:lstStyle/>
            <a:p>
              <a:pPr algn="ctr">
                <a:lnSpc>
                  <a:spcPts val="6415"/>
                </a:lnSpc>
              </a:pPr>
              <a:r>
                <a:rPr lang="en-US" sz="5940" b="1">
                  <a:solidFill>
                    <a:srgbClr val="000000"/>
                  </a:solidFill>
                  <a:latin typeface="Times New Roman Bold" panose="02020503050405090304"/>
                  <a:ea typeface="Times New Roman Bold" panose="02020503050405090304"/>
                  <a:cs typeface="Times New Roman Bold" panose="02020503050405090304"/>
                  <a:sym typeface="Times New Roman Bold" panose="02020503050405090304"/>
                </a:rPr>
                <a:t>LITERATURE SURVEY</a:t>
              </a:r>
              <a:endParaRPr lang="en-US" sz="5940" b="1">
                <a:solidFill>
                  <a:srgbClr val="000000"/>
                </a:solidFill>
                <a:latin typeface="Times New Roman Bold" panose="02020503050405090304"/>
                <a:ea typeface="Times New Roman Bold" panose="02020503050405090304"/>
                <a:cs typeface="Times New Roman Bold" panose="02020503050405090304"/>
                <a:sym typeface="Times New Roman Bold" panose="02020503050405090304"/>
              </a:endParaRPr>
            </a:p>
          </p:txBody>
        </p:sp>
      </p:grpSp>
      <p:grpSp>
        <p:nvGrpSpPr>
          <p:cNvPr id="5" name="Group 5"/>
          <p:cNvGrpSpPr/>
          <p:nvPr/>
        </p:nvGrpSpPr>
        <p:grpSpPr>
          <a:xfrm rot="0">
            <a:off x="12915900" y="9534525"/>
            <a:ext cx="4114800" cy="547688"/>
            <a:chOff x="0" y="0"/>
            <a:chExt cx="5486400" cy="730250"/>
          </a:xfrm>
        </p:grpSpPr>
        <p:sp>
          <p:nvSpPr>
            <p:cNvPr id="6" name="Freeform 6"/>
            <p:cNvSpPr/>
            <p:nvPr/>
          </p:nvSpPr>
          <p:spPr>
            <a:xfrm>
              <a:off x="0" y="0"/>
              <a:ext cx="5486400" cy="730250"/>
            </a:xfrm>
            <a:custGeom>
              <a:avLst/>
              <a:gdLst/>
              <a:ahLst/>
              <a:cxnLst/>
              <a:rect l="l" t="t" r="r" b="b"/>
              <a:pathLst>
                <a:path w="5486400" h="730250">
                  <a:moveTo>
                    <a:pt x="0" y="0"/>
                  </a:moveTo>
                  <a:lnTo>
                    <a:pt x="5486400" y="0"/>
                  </a:lnTo>
                  <a:lnTo>
                    <a:pt x="5486400" y="730250"/>
                  </a:lnTo>
                  <a:lnTo>
                    <a:pt x="0" y="730250"/>
                  </a:lnTo>
                  <a:close/>
                </a:path>
              </a:pathLst>
            </a:custGeom>
          </p:spPr>
        </p:sp>
        <p:sp>
          <p:nvSpPr>
            <p:cNvPr id="7" name="TextBox 7"/>
            <p:cNvSpPr txBox="1"/>
            <p:nvPr/>
          </p:nvSpPr>
          <p:spPr>
            <a:xfrm>
              <a:off x="0" y="-19050"/>
              <a:ext cx="5486400" cy="749300"/>
            </a:xfrm>
            <a:prstGeom prst="rect">
              <a:avLst/>
            </a:prstGeom>
          </p:spPr>
          <p:txBody>
            <a:bodyPr lIns="0" tIns="0" rIns="0" bIns="0" rtlCol="0" anchor="ctr"/>
            <a:lstStyle/>
            <a:p>
              <a:pPr algn="r">
                <a:lnSpc>
                  <a:spcPts val="2160"/>
                </a:lnSpc>
              </a:pPr>
              <a:r>
                <a:rPr lang="en-US" sz="1800">
                  <a:solidFill>
                    <a:srgbClr val="898989"/>
                  </a:solidFill>
                  <a:latin typeface="Times New Roman" panose="02020503050405090304"/>
                  <a:ea typeface="Times New Roman" panose="02020503050405090304"/>
                  <a:cs typeface="Times New Roman" panose="02020503050405090304"/>
                  <a:sym typeface="Times New Roman" panose="02020503050405090304"/>
                </a:rPr>
                <a:t>6</a:t>
              </a:r>
              <a:endParaRPr lang="en-US" sz="1800">
                <a:solidFill>
                  <a:srgbClr val="898989"/>
                </a:solidFill>
                <a:latin typeface="Times New Roman" panose="02020503050405090304"/>
                <a:ea typeface="Times New Roman" panose="02020503050405090304"/>
                <a:cs typeface="Times New Roman" panose="02020503050405090304"/>
                <a:sym typeface="Times New Roman" panose="02020503050405090304"/>
              </a:endParaRPr>
            </a:p>
          </p:txBody>
        </p:sp>
      </p:grpSp>
      <p:sp>
        <p:nvSpPr>
          <p:cNvPr id="8" name="Freeform 8"/>
          <p:cNvSpPr/>
          <p:nvPr/>
        </p:nvSpPr>
        <p:spPr>
          <a:xfrm>
            <a:off x="210190" y="272505"/>
            <a:ext cx="4353228" cy="756195"/>
          </a:xfrm>
          <a:custGeom>
            <a:avLst/>
            <a:gdLst/>
            <a:ahLst/>
            <a:cxnLst/>
            <a:rect l="l" t="t" r="r" b="b"/>
            <a:pathLst>
              <a:path w="4353228" h="756195">
                <a:moveTo>
                  <a:pt x="0" y="0"/>
                </a:moveTo>
                <a:lnTo>
                  <a:pt x="4353228" y="0"/>
                </a:lnTo>
                <a:lnTo>
                  <a:pt x="4353228" y="756195"/>
                </a:lnTo>
                <a:lnTo>
                  <a:pt x="0" y="756195"/>
                </a:lnTo>
                <a:lnTo>
                  <a:pt x="0" y="0"/>
                </a:lnTo>
                <a:close/>
              </a:path>
            </a:pathLst>
          </a:custGeom>
          <a:blipFill>
            <a:blip r:embed="rId1"/>
            <a:stretch>
              <a:fillRect/>
            </a:stretch>
          </a:blipFill>
        </p:spPr>
      </p:sp>
      <p:grpSp>
        <p:nvGrpSpPr>
          <p:cNvPr id="11" name="Group 10"/>
          <p:cNvGrpSpPr/>
          <p:nvPr/>
        </p:nvGrpSpPr>
        <p:grpSpPr>
          <a:xfrm rot="0">
            <a:off x="6057900" y="9534525"/>
            <a:ext cx="6172200" cy="547688"/>
            <a:chOff x="0" y="0"/>
            <a:chExt cx="8229600" cy="730250"/>
          </a:xfrm>
        </p:grpSpPr>
        <p:sp>
          <p:nvSpPr>
            <p:cNvPr id="12" name="Freeform 11"/>
            <p:cNvSpPr/>
            <p:nvPr/>
          </p:nvSpPr>
          <p:spPr>
            <a:xfrm>
              <a:off x="0" y="0"/>
              <a:ext cx="8229600" cy="730250"/>
            </a:xfrm>
            <a:custGeom>
              <a:avLst/>
              <a:gdLst/>
              <a:ahLst/>
              <a:cxnLst/>
              <a:rect l="l" t="t" r="r" b="b"/>
              <a:pathLst>
                <a:path w="8229600" h="730250">
                  <a:moveTo>
                    <a:pt x="0" y="0"/>
                  </a:moveTo>
                  <a:lnTo>
                    <a:pt x="8229600" y="0"/>
                  </a:lnTo>
                  <a:lnTo>
                    <a:pt x="8229600" y="730250"/>
                  </a:lnTo>
                  <a:lnTo>
                    <a:pt x="0" y="730250"/>
                  </a:lnTo>
                  <a:close/>
                </a:path>
              </a:pathLst>
            </a:custGeom>
          </p:spPr>
        </p:sp>
        <p:sp>
          <p:nvSpPr>
            <p:cNvPr id="13" name="TextBox 12"/>
            <p:cNvSpPr txBox="1"/>
            <p:nvPr/>
          </p:nvSpPr>
          <p:spPr>
            <a:xfrm>
              <a:off x="0" y="-19050"/>
              <a:ext cx="8229600" cy="749300"/>
            </a:xfrm>
            <a:prstGeom prst="rect">
              <a:avLst/>
            </a:prstGeom>
          </p:spPr>
          <p:txBody>
            <a:bodyPr lIns="0" tIns="0" rIns="0" bIns="0" rtlCol="0" anchor="ctr"/>
            <a:lstStyle/>
            <a:p>
              <a:pPr algn="ctr">
                <a:lnSpc>
                  <a:spcPts val="2160"/>
                </a:lnSpc>
              </a:pPr>
              <a:r>
                <a:rPr lang="en-US" sz="1800">
                  <a:solidFill>
                    <a:srgbClr val="898989"/>
                  </a:solidFill>
                  <a:latin typeface="Times New Roman" panose="02020503050405090304"/>
                  <a:ea typeface="Times New Roman" panose="02020503050405090304"/>
                  <a:cs typeface="Times New Roman" panose="02020503050405090304"/>
                  <a:sym typeface="Times New Roman" panose="02020503050405090304"/>
                </a:rPr>
                <a:t>Review No.2         Batch No. CG4          Department of CSE</a:t>
              </a:r>
              <a:endParaRPr lang="en-US" sz="1800">
                <a:solidFill>
                  <a:srgbClr val="898989"/>
                </a:solidFill>
                <a:latin typeface="Times New Roman" panose="02020503050405090304"/>
                <a:ea typeface="Times New Roman" panose="02020503050405090304"/>
                <a:cs typeface="Times New Roman" panose="02020503050405090304"/>
                <a:sym typeface="Times New Roman" panose="02020503050405090304"/>
              </a:endParaRPr>
            </a:p>
          </p:txBody>
        </p:sp>
      </p:grpSp>
      <p:grpSp>
        <p:nvGrpSpPr>
          <p:cNvPr id="14" name="Group 13"/>
          <p:cNvGrpSpPr/>
          <p:nvPr/>
        </p:nvGrpSpPr>
        <p:grpSpPr>
          <a:xfrm rot="0">
            <a:off x="1257300" y="9534525"/>
            <a:ext cx="4114800" cy="547688"/>
            <a:chOff x="0" y="0"/>
            <a:chExt cx="5486400" cy="730250"/>
          </a:xfrm>
        </p:grpSpPr>
        <p:sp>
          <p:nvSpPr>
            <p:cNvPr id="15" name="Freeform 14"/>
            <p:cNvSpPr/>
            <p:nvPr/>
          </p:nvSpPr>
          <p:spPr>
            <a:xfrm>
              <a:off x="0" y="0"/>
              <a:ext cx="5486400" cy="730250"/>
            </a:xfrm>
            <a:custGeom>
              <a:avLst/>
              <a:gdLst/>
              <a:ahLst/>
              <a:cxnLst/>
              <a:rect l="l" t="t" r="r" b="b"/>
              <a:pathLst>
                <a:path w="5486400" h="730250">
                  <a:moveTo>
                    <a:pt x="0" y="0"/>
                  </a:moveTo>
                  <a:lnTo>
                    <a:pt x="5486400" y="0"/>
                  </a:lnTo>
                  <a:lnTo>
                    <a:pt x="5486400" y="730250"/>
                  </a:lnTo>
                  <a:lnTo>
                    <a:pt x="0" y="730250"/>
                  </a:lnTo>
                  <a:close/>
                </a:path>
              </a:pathLst>
            </a:custGeom>
          </p:spPr>
        </p:sp>
        <p:sp>
          <p:nvSpPr>
            <p:cNvPr id="16" name="TextBox 15"/>
            <p:cNvSpPr txBox="1"/>
            <p:nvPr/>
          </p:nvSpPr>
          <p:spPr>
            <a:xfrm>
              <a:off x="0" y="-19050"/>
              <a:ext cx="5486400" cy="749300"/>
            </a:xfrm>
            <a:prstGeom prst="rect">
              <a:avLst/>
            </a:prstGeom>
          </p:spPr>
          <p:txBody>
            <a:bodyPr lIns="0" tIns="0" rIns="0" bIns="0" rtlCol="0" anchor="ctr"/>
            <a:lstStyle/>
            <a:p>
              <a:pPr algn="l">
                <a:lnSpc>
                  <a:spcPts val="2160"/>
                </a:lnSpc>
              </a:pPr>
              <a:r>
                <a:rPr lang="en-US" sz="1800">
                  <a:solidFill>
                    <a:srgbClr val="898989"/>
                  </a:solidFill>
                  <a:latin typeface="Times New Roman" panose="02020503050405090304"/>
                  <a:ea typeface="Times New Roman" panose="02020503050405090304"/>
                  <a:cs typeface="Times New Roman" panose="02020503050405090304"/>
                  <a:sym typeface="Times New Roman" panose="02020503050405090304"/>
                </a:rPr>
                <a:t>05</a:t>
              </a:r>
              <a:r>
                <a:rPr lang="en-US" sz="1800">
                  <a:solidFill>
                    <a:srgbClr val="898989"/>
                  </a:solidFill>
                  <a:latin typeface="Times New Roman" panose="02020503050405090304"/>
                  <a:ea typeface="Times New Roman" panose="02020503050405090304"/>
                  <a:cs typeface="Times New Roman" panose="02020503050405090304"/>
                  <a:sym typeface="Times New Roman" panose="02020503050405090304"/>
                </a:rPr>
                <a:t>-12-2025</a:t>
              </a:r>
              <a:endParaRPr lang="en-US" sz="1800">
                <a:solidFill>
                  <a:srgbClr val="898989"/>
                </a:solidFill>
                <a:latin typeface="Times New Roman" panose="02020503050405090304"/>
                <a:ea typeface="Times New Roman" panose="02020503050405090304"/>
                <a:cs typeface="Times New Roman" panose="02020503050405090304"/>
                <a:sym typeface="Times New Roman" panose="02020503050405090304"/>
              </a:endParaRPr>
            </a:p>
          </p:txBody>
        </p:sp>
      </p:grpSp>
      <p:graphicFrame>
        <p:nvGraphicFramePr>
          <p:cNvPr id="19" name="Table 18"/>
          <p:cNvGraphicFramePr/>
          <p:nvPr/>
        </p:nvGraphicFramePr>
        <p:xfrm>
          <a:off x="2200910" y="2402015"/>
          <a:ext cx="21029295" cy="10284460"/>
        </p:xfrm>
        <a:graphic>
          <a:graphicData uri="http://schemas.openxmlformats.org/drawingml/2006/table">
            <a:tbl>
              <a:tblPr/>
              <a:tblGrid>
                <a:gridCol w="1983740"/>
                <a:gridCol w="1983740"/>
                <a:gridCol w="1983740"/>
                <a:gridCol w="1983740"/>
                <a:gridCol w="1983740"/>
                <a:gridCol w="1983740"/>
                <a:gridCol w="1983740"/>
              </a:tblGrid>
              <a:tr h="1116965">
                <a:tc>
                  <a:txBody>
                    <a:bodyPr/>
                    <a:p>
                      <a:r>
                        <a:rPr sz="700" b="1"/>
                        <a:t>No</a:t>
                      </a:r>
                      <a:endParaRPr sz="700" b="1"/>
                    </a:p>
                  </a:txBody>
                  <a:tcPr marL="0" marR="0" marT="0" marB="0" anchor="ctr" anchorCtr="0">
                    <a:lnL w="12700" cap="flat" cmpd="sng">
                      <a:solidFill>
                        <a:srgbClr val="D9D9D9"/>
                      </a:solidFill>
                      <a:prstDash val="solid"/>
                      <a:headEnd type="none" w="med" len="med"/>
                      <a:tailEnd type="none" w="med" len="med"/>
                    </a:lnL>
                    <a:lnR w="12700" cap="flat" cmpd="sng">
                      <a:solidFill>
                        <a:srgbClr val="D9D9D9"/>
                      </a:solidFill>
                      <a:prstDash val="solid"/>
                      <a:headEnd type="none" w="med" len="med"/>
                      <a:tailEnd type="none" w="med" len="med"/>
                    </a:lnR>
                    <a:lnT w="12700" cap="flat" cmpd="sng">
                      <a:solidFill>
                        <a:srgbClr val="D9D9D9"/>
                      </a:solidFill>
                      <a:prstDash val="solid"/>
                      <a:headEnd type="none" w="med" len="med"/>
                      <a:tailEnd type="none" w="med" len="med"/>
                    </a:lnT>
                    <a:lnB w="12700" cap="flat" cmpd="sng">
                      <a:solidFill>
                        <a:srgbClr val="D9D9D9"/>
                      </a:solidFill>
                      <a:prstDash val="solid"/>
                      <a:headEnd type="none" w="med" len="med"/>
                      <a:tailEnd type="none" w="med" len="med"/>
                    </a:lnB>
                    <a:solidFill>
                      <a:srgbClr val="FFBD59"/>
                    </a:solidFill>
                  </a:tcPr>
                </a:tc>
                <a:tc>
                  <a:txBody>
                    <a:bodyPr/>
                    <a:p>
                      <a:r>
                        <a:rPr sz="700" b="1"/>
                        <a:t>Title</a:t>
                      </a:r>
                      <a:endParaRPr sz="700" b="1"/>
                    </a:p>
                  </a:txBody>
                  <a:tcPr marL="0" marR="0" marT="0" marB="0" anchor="ctr" anchorCtr="0">
                    <a:lnL w="12700" cap="flat" cmpd="sng">
                      <a:solidFill>
                        <a:srgbClr val="D9D9D9"/>
                      </a:solidFill>
                      <a:prstDash val="solid"/>
                      <a:headEnd type="none" w="med" len="med"/>
                      <a:tailEnd type="none" w="med" len="med"/>
                    </a:lnL>
                    <a:lnR w="12700" cap="flat" cmpd="sng">
                      <a:solidFill>
                        <a:srgbClr val="D9D9D9"/>
                      </a:solidFill>
                      <a:prstDash val="solid"/>
                      <a:headEnd type="none" w="med" len="med"/>
                      <a:tailEnd type="none" w="med" len="med"/>
                    </a:lnR>
                    <a:lnT w="12700" cap="flat" cmpd="sng">
                      <a:solidFill>
                        <a:srgbClr val="D9D9D9"/>
                      </a:solidFill>
                      <a:prstDash val="solid"/>
                      <a:headEnd type="none" w="med" len="med"/>
                      <a:tailEnd type="none" w="med" len="med"/>
                    </a:lnT>
                    <a:lnB w="12700" cap="flat" cmpd="sng">
                      <a:solidFill>
                        <a:srgbClr val="D9D9D9"/>
                      </a:solidFill>
                      <a:prstDash val="solid"/>
                      <a:headEnd type="none" w="med" len="med"/>
                      <a:tailEnd type="none" w="med" len="med"/>
                    </a:lnB>
                    <a:solidFill>
                      <a:srgbClr val="FFBD59"/>
                    </a:solidFill>
                  </a:tcPr>
                </a:tc>
                <a:tc>
                  <a:txBody>
                    <a:bodyPr/>
                    <a:p>
                      <a:r>
                        <a:rPr sz="700" b="1"/>
                        <a:t>Author(s)</a:t>
                      </a:r>
                      <a:endParaRPr sz="700" b="1"/>
                    </a:p>
                  </a:txBody>
                  <a:tcPr marL="0" marR="0" marT="0" marB="0" anchor="ctr" anchorCtr="0">
                    <a:lnL w="12700" cap="flat" cmpd="sng">
                      <a:solidFill>
                        <a:srgbClr val="D9D9D9"/>
                      </a:solidFill>
                      <a:prstDash val="solid"/>
                      <a:headEnd type="none" w="med" len="med"/>
                      <a:tailEnd type="none" w="med" len="med"/>
                    </a:lnL>
                    <a:lnR w="12700" cap="flat" cmpd="sng">
                      <a:solidFill>
                        <a:srgbClr val="D9D9D9"/>
                      </a:solidFill>
                      <a:prstDash val="solid"/>
                      <a:headEnd type="none" w="med" len="med"/>
                      <a:tailEnd type="none" w="med" len="med"/>
                    </a:lnR>
                    <a:lnT w="12700" cap="flat" cmpd="sng">
                      <a:solidFill>
                        <a:srgbClr val="D9D9D9"/>
                      </a:solidFill>
                      <a:prstDash val="solid"/>
                      <a:headEnd type="none" w="med" len="med"/>
                      <a:tailEnd type="none" w="med" len="med"/>
                    </a:lnT>
                    <a:lnB w="12700" cap="flat" cmpd="sng">
                      <a:solidFill>
                        <a:srgbClr val="D9D9D9"/>
                      </a:solidFill>
                      <a:prstDash val="solid"/>
                      <a:headEnd type="none" w="med" len="med"/>
                      <a:tailEnd type="none" w="med" len="med"/>
                    </a:lnB>
                    <a:solidFill>
                      <a:srgbClr val="FFBD59"/>
                    </a:solidFill>
                  </a:tcPr>
                </a:tc>
                <a:tc>
                  <a:txBody>
                    <a:bodyPr/>
                    <a:p>
                      <a:r>
                        <a:rPr sz="700" b="1"/>
                        <a:t>Journal Name &amp; Year</a:t>
                      </a:r>
                      <a:endParaRPr sz="700" b="1"/>
                    </a:p>
                  </a:txBody>
                  <a:tcPr marL="0" marR="0" marT="0" marB="0" anchor="ctr" anchorCtr="0">
                    <a:lnL w="12700" cap="flat" cmpd="sng">
                      <a:solidFill>
                        <a:srgbClr val="D9D9D9"/>
                      </a:solidFill>
                      <a:prstDash val="solid"/>
                      <a:headEnd type="none" w="med" len="med"/>
                      <a:tailEnd type="none" w="med" len="med"/>
                    </a:lnL>
                    <a:lnR w="12700" cap="flat" cmpd="sng">
                      <a:solidFill>
                        <a:srgbClr val="D9D9D9"/>
                      </a:solidFill>
                      <a:prstDash val="solid"/>
                      <a:headEnd type="none" w="med" len="med"/>
                      <a:tailEnd type="none" w="med" len="med"/>
                    </a:lnR>
                    <a:lnT w="12700" cap="flat" cmpd="sng">
                      <a:solidFill>
                        <a:srgbClr val="D9D9D9"/>
                      </a:solidFill>
                      <a:prstDash val="solid"/>
                      <a:headEnd type="none" w="med" len="med"/>
                      <a:tailEnd type="none" w="med" len="med"/>
                    </a:lnT>
                    <a:lnB w="12700" cap="flat" cmpd="sng">
                      <a:solidFill>
                        <a:srgbClr val="D9D9D9"/>
                      </a:solidFill>
                      <a:prstDash val="solid"/>
                      <a:headEnd type="none" w="med" len="med"/>
                      <a:tailEnd type="none" w="med" len="med"/>
                    </a:lnB>
                    <a:solidFill>
                      <a:srgbClr val="FFBD59"/>
                    </a:solidFill>
                  </a:tcPr>
                </a:tc>
                <a:tc>
                  <a:txBody>
                    <a:bodyPr/>
                    <a:p>
                      <a:r>
                        <a:rPr sz="700" b="1"/>
                        <a:t>Methodology Adapted</a:t>
                      </a:r>
                      <a:endParaRPr sz="700" b="1"/>
                    </a:p>
                  </a:txBody>
                  <a:tcPr marL="0" marR="0" marT="0" marB="0" anchor="ctr" anchorCtr="0">
                    <a:lnL w="12700" cap="flat" cmpd="sng">
                      <a:solidFill>
                        <a:srgbClr val="D9D9D9"/>
                      </a:solidFill>
                      <a:prstDash val="solid"/>
                      <a:headEnd type="none" w="med" len="med"/>
                      <a:tailEnd type="none" w="med" len="med"/>
                    </a:lnL>
                    <a:lnR w="12700" cap="flat" cmpd="sng">
                      <a:solidFill>
                        <a:srgbClr val="D9D9D9"/>
                      </a:solidFill>
                      <a:prstDash val="solid"/>
                      <a:headEnd type="none" w="med" len="med"/>
                      <a:tailEnd type="none" w="med" len="med"/>
                    </a:lnR>
                    <a:lnT w="12700" cap="flat" cmpd="sng">
                      <a:solidFill>
                        <a:srgbClr val="D9D9D9"/>
                      </a:solidFill>
                      <a:prstDash val="solid"/>
                      <a:headEnd type="none" w="med" len="med"/>
                      <a:tailEnd type="none" w="med" len="med"/>
                    </a:lnT>
                    <a:lnB w="12700" cap="flat" cmpd="sng">
                      <a:solidFill>
                        <a:srgbClr val="D9D9D9"/>
                      </a:solidFill>
                      <a:prstDash val="solid"/>
                      <a:headEnd type="none" w="med" len="med"/>
                      <a:tailEnd type="none" w="med" len="med"/>
                    </a:lnB>
                    <a:solidFill>
                      <a:srgbClr val="FFBD59"/>
                    </a:solidFill>
                  </a:tcPr>
                </a:tc>
                <a:tc>
                  <a:txBody>
                    <a:bodyPr/>
                    <a:p>
                      <a:r>
                        <a:rPr sz="700" b="1"/>
                        <a:t>Key Findings</a:t>
                      </a:r>
                      <a:endParaRPr sz="700" b="1"/>
                    </a:p>
                  </a:txBody>
                  <a:tcPr marL="0" marR="0" marT="0" marB="0" anchor="ctr" anchorCtr="0">
                    <a:lnL w="12700" cap="flat" cmpd="sng">
                      <a:solidFill>
                        <a:srgbClr val="D9D9D9"/>
                      </a:solidFill>
                      <a:prstDash val="solid"/>
                      <a:headEnd type="none" w="med" len="med"/>
                      <a:tailEnd type="none" w="med" len="med"/>
                    </a:lnL>
                    <a:lnR w="12700" cap="flat" cmpd="sng">
                      <a:solidFill>
                        <a:srgbClr val="D9D9D9"/>
                      </a:solidFill>
                      <a:prstDash val="solid"/>
                      <a:headEnd type="none" w="med" len="med"/>
                      <a:tailEnd type="none" w="med" len="med"/>
                    </a:lnR>
                    <a:lnT w="12700" cap="flat" cmpd="sng">
                      <a:solidFill>
                        <a:srgbClr val="D9D9D9"/>
                      </a:solidFill>
                      <a:prstDash val="solid"/>
                      <a:headEnd type="none" w="med" len="med"/>
                      <a:tailEnd type="none" w="med" len="med"/>
                    </a:lnT>
                    <a:lnB w="12700" cap="flat" cmpd="sng">
                      <a:solidFill>
                        <a:srgbClr val="D9D9D9"/>
                      </a:solidFill>
                      <a:prstDash val="solid"/>
                      <a:headEnd type="none" w="med" len="med"/>
                      <a:tailEnd type="none" w="med" len="med"/>
                    </a:lnB>
                    <a:solidFill>
                      <a:srgbClr val="FFBD59"/>
                    </a:solidFill>
                  </a:tcPr>
                </a:tc>
                <a:tc>
                  <a:txBody>
                    <a:bodyPr/>
                    <a:p>
                      <a:r>
                        <a:rPr sz="700" b="1"/>
                        <a:t>Gaps</a:t>
                      </a:r>
                      <a:endParaRPr sz="700" b="1"/>
                    </a:p>
                  </a:txBody>
                  <a:tcPr marL="0" marR="0" marT="0" marB="0" anchor="ctr" anchorCtr="0">
                    <a:lnL w="12700" cap="flat" cmpd="sng">
                      <a:solidFill>
                        <a:srgbClr val="D9D9D9"/>
                      </a:solidFill>
                      <a:prstDash val="solid"/>
                      <a:headEnd type="none" w="med" len="med"/>
                      <a:tailEnd type="none" w="med" len="med"/>
                    </a:lnL>
                    <a:lnR w="12700" cap="flat" cmpd="sng">
                      <a:solidFill>
                        <a:srgbClr val="D9D9D9"/>
                      </a:solidFill>
                      <a:prstDash val="solid"/>
                      <a:headEnd type="none" w="med" len="med"/>
                      <a:tailEnd type="none" w="med" len="med"/>
                    </a:lnR>
                    <a:lnT w="12700" cap="flat" cmpd="sng">
                      <a:solidFill>
                        <a:srgbClr val="D9D9D9"/>
                      </a:solidFill>
                      <a:prstDash val="solid"/>
                      <a:headEnd type="none" w="med" len="med"/>
                      <a:tailEnd type="none" w="med" len="med"/>
                    </a:lnT>
                    <a:lnB w="12700" cap="flat" cmpd="sng">
                      <a:solidFill>
                        <a:srgbClr val="D9D9D9"/>
                      </a:solidFill>
                      <a:prstDash val="solid"/>
                      <a:headEnd type="none" w="med" len="med"/>
                      <a:tailEnd type="none" w="med" len="med"/>
                    </a:lnB>
                    <a:solidFill>
                      <a:srgbClr val="FFBD59"/>
                    </a:solidFill>
                  </a:tcPr>
                </a:tc>
              </a:tr>
              <a:tr h="1832610">
                <a:tc>
                  <a:txBody>
                    <a:bodyPr/>
                    <a:p>
                      <a:r>
                        <a:rPr sz="700"/>
                        <a:t>4</a:t>
                      </a:r>
                      <a:endParaRPr sz="700"/>
                    </a:p>
                  </a:txBody>
                  <a:tcPr marL="0" marR="0" marT="0" marB="0" anchor="ctr" anchorCtr="0">
                    <a:lnL w="12700" cap="flat" cmpd="sng">
                      <a:solidFill>
                        <a:srgbClr val="D9D9D9"/>
                      </a:solidFill>
                      <a:prstDash val="solid"/>
                      <a:headEnd type="none" w="med" len="med"/>
                      <a:tailEnd type="none" w="med" len="med"/>
                    </a:lnL>
                    <a:lnR w="12700" cap="flat" cmpd="sng">
                      <a:solidFill>
                        <a:srgbClr val="D9D9D9"/>
                      </a:solidFill>
                      <a:prstDash val="solid"/>
                      <a:headEnd type="none" w="med" len="med"/>
                      <a:tailEnd type="none" w="med" len="med"/>
                    </a:lnR>
                    <a:lnT w="12700" cap="flat" cmpd="sng">
                      <a:solidFill>
                        <a:srgbClr val="D9D9D9"/>
                      </a:solidFill>
                      <a:prstDash val="solid"/>
                      <a:headEnd type="none" w="med" len="med"/>
                      <a:tailEnd type="none" w="med" len="med"/>
                    </a:lnT>
                    <a:lnB w="12700" cap="flat" cmpd="sng">
                      <a:solidFill>
                        <a:srgbClr val="D9D9D9"/>
                      </a:solidFill>
                      <a:prstDash val="solid"/>
                      <a:headEnd type="none" w="med" len="med"/>
                      <a:tailEnd type="none" w="med" len="med"/>
                    </a:lnB>
                    <a:solidFill>
                      <a:srgbClr val="FFFFFF"/>
                    </a:solidFill>
                  </a:tcPr>
                </a:tc>
                <a:tc>
                  <a:txBody>
                    <a:bodyPr/>
                    <a:p>
                      <a:r>
                        <a:rPr sz="700"/>
                        <a:t>Accurate Price Prediction of Used Cars Using Machine Learning Models</a:t>
                      </a:r>
                      <a:endParaRPr sz="700"/>
                    </a:p>
                  </a:txBody>
                  <a:tcPr marL="0" marR="0" marT="0" marB="0" anchor="ctr" anchorCtr="0">
                    <a:lnL w="12700" cap="flat" cmpd="sng">
                      <a:solidFill>
                        <a:srgbClr val="D9D9D9"/>
                      </a:solidFill>
                      <a:prstDash val="solid"/>
                      <a:headEnd type="none" w="med" len="med"/>
                      <a:tailEnd type="none" w="med" len="med"/>
                    </a:lnL>
                    <a:lnR w="12700" cap="flat" cmpd="sng">
                      <a:solidFill>
                        <a:srgbClr val="D9D9D9"/>
                      </a:solidFill>
                      <a:prstDash val="solid"/>
                      <a:headEnd type="none" w="med" len="med"/>
                      <a:tailEnd type="none" w="med" len="med"/>
                    </a:lnR>
                    <a:lnT w="12700" cap="flat" cmpd="sng">
                      <a:solidFill>
                        <a:srgbClr val="D9D9D9"/>
                      </a:solidFill>
                      <a:prstDash val="solid"/>
                      <a:headEnd type="none" w="med" len="med"/>
                      <a:tailEnd type="none" w="med" len="med"/>
                    </a:lnT>
                    <a:lnB w="12700" cap="flat" cmpd="sng">
                      <a:solidFill>
                        <a:srgbClr val="D9D9D9"/>
                      </a:solidFill>
                      <a:prstDash val="solid"/>
                      <a:headEnd type="none" w="med" len="med"/>
                      <a:tailEnd type="none" w="med" len="med"/>
                    </a:lnB>
                    <a:solidFill>
                      <a:srgbClr val="FFFFFF"/>
                    </a:solidFill>
                  </a:tcPr>
                </a:tc>
                <a:tc>
                  <a:txBody>
                    <a:bodyPr/>
                    <a:p>
                      <a:r>
                        <a:rPr sz="700"/>
                        <a:t>Vemula Venugopal, Shaik Haseena</a:t>
                      </a:r>
                      <a:endParaRPr sz="700"/>
                    </a:p>
                  </a:txBody>
                  <a:tcPr marL="0" marR="0" marT="0" marB="0" anchor="ctr" anchorCtr="0">
                    <a:lnL w="12700" cap="flat" cmpd="sng">
                      <a:solidFill>
                        <a:srgbClr val="D9D9D9"/>
                      </a:solidFill>
                      <a:prstDash val="solid"/>
                      <a:headEnd type="none" w="med" len="med"/>
                      <a:tailEnd type="none" w="med" len="med"/>
                    </a:lnL>
                    <a:lnR w="12700" cap="flat" cmpd="sng">
                      <a:solidFill>
                        <a:srgbClr val="D9D9D9"/>
                      </a:solidFill>
                      <a:prstDash val="solid"/>
                      <a:headEnd type="none" w="med" len="med"/>
                      <a:tailEnd type="none" w="med" len="med"/>
                    </a:lnR>
                    <a:lnT w="12700" cap="flat" cmpd="sng">
                      <a:solidFill>
                        <a:srgbClr val="D9D9D9"/>
                      </a:solidFill>
                      <a:prstDash val="solid"/>
                      <a:headEnd type="none" w="med" len="med"/>
                      <a:tailEnd type="none" w="med" len="med"/>
                    </a:lnT>
                    <a:lnB w="12700" cap="flat" cmpd="sng">
                      <a:solidFill>
                        <a:srgbClr val="D9D9D9"/>
                      </a:solidFill>
                      <a:prstDash val="solid"/>
                      <a:headEnd type="none" w="med" len="med"/>
                      <a:tailEnd type="none" w="med" len="med"/>
                    </a:lnB>
                    <a:solidFill>
                      <a:srgbClr val="FFFFFF"/>
                    </a:solidFill>
                  </a:tcPr>
                </a:tc>
                <a:tc>
                  <a:txBody>
                    <a:bodyPr/>
                    <a:p>
                      <a:r>
                        <a:rPr sz="700"/>
                        <a:t>IJERST Journal, 2025</a:t>
                      </a:r>
                      <a:endParaRPr sz="700"/>
                    </a:p>
                  </a:txBody>
                  <a:tcPr marL="0" marR="0" marT="0" marB="0" anchor="ctr" anchorCtr="0">
                    <a:lnL w="12700" cap="flat" cmpd="sng">
                      <a:solidFill>
                        <a:srgbClr val="D9D9D9"/>
                      </a:solidFill>
                      <a:prstDash val="solid"/>
                      <a:headEnd type="none" w="med" len="med"/>
                      <a:tailEnd type="none" w="med" len="med"/>
                    </a:lnL>
                    <a:lnR w="12700" cap="flat" cmpd="sng">
                      <a:solidFill>
                        <a:srgbClr val="D9D9D9"/>
                      </a:solidFill>
                      <a:prstDash val="solid"/>
                      <a:headEnd type="none" w="med" len="med"/>
                      <a:tailEnd type="none" w="med" len="med"/>
                    </a:lnR>
                    <a:lnT w="12700" cap="flat" cmpd="sng">
                      <a:solidFill>
                        <a:srgbClr val="D9D9D9"/>
                      </a:solidFill>
                      <a:prstDash val="solid"/>
                      <a:headEnd type="none" w="med" len="med"/>
                      <a:tailEnd type="none" w="med" len="med"/>
                    </a:lnT>
                    <a:lnB w="12700" cap="flat" cmpd="sng">
                      <a:solidFill>
                        <a:srgbClr val="D9D9D9"/>
                      </a:solidFill>
                      <a:prstDash val="solid"/>
                      <a:headEnd type="none" w="med" len="med"/>
                      <a:tailEnd type="none" w="med" len="med"/>
                    </a:lnB>
                    <a:solidFill>
                      <a:srgbClr val="FFFFFF"/>
                    </a:solidFill>
                  </a:tcPr>
                </a:tc>
                <a:tc>
                  <a:txBody>
                    <a:bodyPr/>
                    <a:p>
                      <a:r>
                        <a:rPr sz="700"/>
                        <a:t>Compared ensemble regressors like XGBoost, and Random Forest.</a:t>
                      </a:r>
                      <a:endParaRPr sz="700"/>
                    </a:p>
                  </a:txBody>
                  <a:tcPr marL="0" marR="0" marT="0" marB="0" anchor="ctr" anchorCtr="0">
                    <a:lnL w="12700" cap="flat" cmpd="sng">
                      <a:solidFill>
                        <a:srgbClr val="D9D9D9"/>
                      </a:solidFill>
                      <a:prstDash val="solid"/>
                      <a:headEnd type="none" w="med" len="med"/>
                      <a:tailEnd type="none" w="med" len="med"/>
                    </a:lnL>
                    <a:lnR w="12700" cap="flat" cmpd="sng">
                      <a:solidFill>
                        <a:srgbClr val="D9D9D9"/>
                      </a:solidFill>
                      <a:prstDash val="solid"/>
                      <a:headEnd type="none" w="med" len="med"/>
                      <a:tailEnd type="none" w="med" len="med"/>
                    </a:lnR>
                    <a:lnT w="12700" cap="flat" cmpd="sng">
                      <a:solidFill>
                        <a:srgbClr val="D9D9D9"/>
                      </a:solidFill>
                      <a:prstDash val="solid"/>
                      <a:headEnd type="none" w="med" len="med"/>
                      <a:tailEnd type="none" w="med" len="med"/>
                    </a:lnT>
                    <a:lnB w="12700" cap="flat" cmpd="sng">
                      <a:solidFill>
                        <a:srgbClr val="D9D9D9"/>
                      </a:solidFill>
                      <a:prstDash val="solid"/>
                      <a:headEnd type="none" w="med" len="med"/>
                      <a:tailEnd type="none" w="med" len="med"/>
                    </a:lnB>
                    <a:solidFill>
                      <a:srgbClr val="FFFFFF"/>
                    </a:solidFill>
                  </a:tcPr>
                </a:tc>
                <a:tc>
                  <a:txBody>
                    <a:bodyPr/>
                    <a:p>
                      <a:r>
                        <a:rPr sz="700"/>
                        <a:t>Achieved R² ≈ 0.97 showing strong ensemble performance.</a:t>
                      </a:r>
                      <a:endParaRPr sz="700"/>
                    </a:p>
                  </a:txBody>
                  <a:tcPr marL="0" marR="0" marT="0" marB="0" anchor="ctr" anchorCtr="0">
                    <a:lnL w="12700" cap="flat" cmpd="sng">
                      <a:solidFill>
                        <a:srgbClr val="D9D9D9"/>
                      </a:solidFill>
                      <a:prstDash val="solid"/>
                      <a:headEnd type="none" w="med" len="med"/>
                      <a:tailEnd type="none" w="med" len="med"/>
                    </a:lnL>
                    <a:lnR w="12700" cap="flat" cmpd="sng">
                      <a:solidFill>
                        <a:srgbClr val="D9D9D9"/>
                      </a:solidFill>
                      <a:prstDash val="solid"/>
                      <a:headEnd type="none" w="med" len="med"/>
                      <a:tailEnd type="none" w="med" len="med"/>
                    </a:lnR>
                    <a:lnT w="12700" cap="flat" cmpd="sng">
                      <a:solidFill>
                        <a:srgbClr val="D9D9D9"/>
                      </a:solidFill>
                      <a:prstDash val="solid"/>
                      <a:headEnd type="none" w="med" len="med"/>
                      <a:tailEnd type="none" w="med" len="med"/>
                    </a:lnT>
                    <a:lnB w="12700" cap="flat" cmpd="sng">
                      <a:solidFill>
                        <a:srgbClr val="D9D9D9"/>
                      </a:solidFill>
                      <a:prstDash val="solid"/>
                      <a:headEnd type="none" w="med" len="med"/>
                      <a:tailEnd type="none" w="med" len="med"/>
                    </a:lnB>
                    <a:solidFill>
                      <a:srgbClr val="FFFFFF"/>
                    </a:solidFill>
                  </a:tcPr>
                </a:tc>
                <a:tc>
                  <a:txBody>
                    <a:bodyPr/>
                    <a:p>
                      <a:r>
                        <a:rPr sz="700"/>
                        <a:t>Lacked advanced preprocessing and interpretability study.</a:t>
                      </a:r>
                      <a:endParaRPr sz="700"/>
                    </a:p>
                  </a:txBody>
                  <a:tcPr marL="0" marR="0" marT="0" marB="0" anchor="ctr" anchorCtr="0">
                    <a:lnL w="12700" cap="flat" cmpd="sng">
                      <a:solidFill>
                        <a:srgbClr val="D9D9D9"/>
                      </a:solidFill>
                      <a:prstDash val="solid"/>
                      <a:headEnd type="none" w="med" len="med"/>
                      <a:tailEnd type="none" w="med" len="med"/>
                    </a:lnL>
                    <a:lnR w="12700" cap="flat" cmpd="sng">
                      <a:solidFill>
                        <a:srgbClr val="D9D9D9"/>
                      </a:solidFill>
                      <a:prstDash val="solid"/>
                      <a:headEnd type="none" w="med" len="med"/>
                      <a:tailEnd type="none" w="med" len="med"/>
                    </a:lnR>
                    <a:lnT w="12700" cap="flat" cmpd="sng">
                      <a:solidFill>
                        <a:srgbClr val="D9D9D9"/>
                      </a:solidFill>
                      <a:prstDash val="solid"/>
                      <a:headEnd type="none" w="med" len="med"/>
                      <a:tailEnd type="none" w="med" len="med"/>
                    </a:lnT>
                    <a:lnB w="12700" cap="flat" cmpd="sng">
                      <a:solidFill>
                        <a:srgbClr val="D9D9D9"/>
                      </a:solidFill>
                      <a:prstDash val="solid"/>
                      <a:headEnd type="none" w="med" len="med"/>
                      <a:tailEnd type="none" w="med" len="med"/>
                    </a:lnB>
                    <a:solidFill>
                      <a:srgbClr val="FFFFFF"/>
                    </a:solidFill>
                  </a:tcPr>
                </a:tc>
              </a:tr>
              <a:tr h="1919605">
                <a:tc>
                  <a:txBody>
                    <a:bodyPr/>
                    <a:p>
                      <a:r>
                        <a:rPr sz="700"/>
                        <a:t>5</a:t>
                      </a:r>
                      <a:endParaRPr sz="700"/>
                    </a:p>
                  </a:txBody>
                  <a:tcPr marL="0" marR="0" marT="0" marB="0" anchor="ctr" anchorCtr="0">
                    <a:lnL w="12700" cap="flat" cmpd="sng">
                      <a:solidFill>
                        <a:srgbClr val="D9D9D9"/>
                      </a:solidFill>
                      <a:prstDash val="solid"/>
                      <a:headEnd type="none" w="med" len="med"/>
                      <a:tailEnd type="none" w="med" len="med"/>
                    </a:lnL>
                    <a:lnR w="12700" cap="flat" cmpd="sng">
                      <a:solidFill>
                        <a:srgbClr val="D9D9D9"/>
                      </a:solidFill>
                      <a:prstDash val="solid"/>
                      <a:headEnd type="none" w="med" len="med"/>
                      <a:tailEnd type="none" w="med" len="med"/>
                    </a:lnR>
                    <a:lnT w="12700" cap="flat" cmpd="sng">
                      <a:solidFill>
                        <a:srgbClr val="D9D9D9"/>
                      </a:solidFill>
                      <a:prstDash val="solid"/>
                      <a:headEnd type="none" w="med" len="med"/>
                      <a:tailEnd type="none" w="med" len="med"/>
                    </a:lnT>
                    <a:lnB w="12700" cap="flat" cmpd="sng">
                      <a:solidFill>
                        <a:srgbClr val="D9D9D9"/>
                      </a:solidFill>
                      <a:prstDash val="solid"/>
                      <a:headEnd type="none" w="med" len="med"/>
                      <a:tailEnd type="none" w="med" len="med"/>
                    </a:lnB>
                    <a:solidFill>
                      <a:srgbClr val="FFFFFF"/>
                    </a:solidFill>
                  </a:tcPr>
                </a:tc>
                <a:tc>
                  <a:txBody>
                    <a:bodyPr/>
                    <a:p>
                      <a:r>
                        <a:rPr sz="700"/>
                        <a:t>ProbSAINT: Probabilistic Tabular Regression for Used Car Pricing</a:t>
                      </a:r>
                      <a:endParaRPr sz="700"/>
                    </a:p>
                  </a:txBody>
                  <a:tcPr marL="0" marR="0" marT="0" marB="0" anchor="ctr" anchorCtr="0">
                    <a:lnL w="12700" cap="flat" cmpd="sng">
                      <a:solidFill>
                        <a:srgbClr val="D9D9D9"/>
                      </a:solidFill>
                      <a:prstDash val="solid"/>
                      <a:headEnd type="none" w="med" len="med"/>
                      <a:tailEnd type="none" w="med" len="med"/>
                    </a:lnL>
                    <a:lnR w="12700" cap="flat" cmpd="sng">
                      <a:solidFill>
                        <a:srgbClr val="D9D9D9"/>
                      </a:solidFill>
                      <a:prstDash val="solid"/>
                      <a:headEnd type="none" w="med" len="med"/>
                      <a:tailEnd type="none" w="med" len="med"/>
                    </a:lnR>
                    <a:lnT w="12700" cap="flat" cmpd="sng">
                      <a:solidFill>
                        <a:srgbClr val="D9D9D9"/>
                      </a:solidFill>
                      <a:prstDash val="solid"/>
                      <a:headEnd type="none" w="med" len="med"/>
                      <a:tailEnd type="none" w="med" len="med"/>
                    </a:lnT>
                    <a:lnB w="12700" cap="flat" cmpd="sng">
                      <a:solidFill>
                        <a:srgbClr val="D9D9D9"/>
                      </a:solidFill>
                      <a:prstDash val="solid"/>
                      <a:headEnd type="none" w="med" len="med"/>
                      <a:tailEnd type="none" w="med" len="med"/>
                    </a:lnB>
                    <a:solidFill>
                      <a:srgbClr val="FFFFFF"/>
                    </a:solidFill>
                  </a:tcPr>
                </a:tc>
                <a:tc>
                  <a:txBody>
                    <a:bodyPr/>
                    <a:p>
                      <a:r>
                        <a:rPr sz="700"/>
                        <a:t>K. Madhusudhanan, A. Mishra, A. Agarwal</a:t>
                      </a:r>
                      <a:endParaRPr sz="700"/>
                    </a:p>
                  </a:txBody>
                  <a:tcPr marL="0" marR="0" marT="0" marB="0" anchor="ctr" anchorCtr="0">
                    <a:lnL w="12700" cap="flat" cmpd="sng">
                      <a:solidFill>
                        <a:srgbClr val="D9D9D9"/>
                      </a:solidFill>
                      <a:prstDash val="solid"/>
                      <a:headEnd type="none" w="med" len="med"/>
                      <a:tailEnd type="none" w="med" len="med"/>
                    </a:lnL>
                    <a:lnR w="12700" cap="flat" cmpd="sng">
                      <a:solidFill>
                        <a:srgbClr val="D9D9D9"/>
                      </a:solidFill>
                      <a:prstDash val="solid"/>
                      <a:headEnd type="none" w="med" len="med"/>
                      <a:tailEnd type="none" w="med" len="med"/>
                    </a:lnR>
                    <a:lnT w="12700" cap="flat" cmpd="sng">
                      <a:solidFill>
                        <a:srgbClr val="D9D9D9"/>
                      </a:solidFill>
                      <a:prstDash val="solid"/>
                      <a:headEnd type="none" w="med" len="med"/>
                      <a:tailEnd type="none" w="med" len="med"/>
                    </a:lnT>
                    <a:lnB w="12700" cap="flat" cmpd="sng">
                      <a:solidFill>
                        <a:srgbClr val="D9D9D9"/>
                      </a:solidFill>
                      <a:prstDash val="solid"/>
                      <a:headEnd type="none" w="med" len="med"/>
                      <a:tailEnd type="none" w="med" len="med"/>
                    </a:lnB>
                    <a:solidFill>
                      <a:srgbClr val="FFFFFF"/>
                    </a:solidFill>
                  </a:tcPr>
                </a:tc>
                <a:tc>
                  <a:txBody>
                    <a:bodyPr/>
                    <a:p>
                      <a:r>
                        <a:rPr sz="700"/>
                        <a:t>arXiv preprint, 2024</a:t>
                      </a:r>
                      <a:endParaRPr sz="700"/>
                    </a:p>
                  </a:txBody>
                  <a:tcPr marL="0" marR="0" marT="0" marB="0" anchor="ctr" anchorCtr="0">
                    <a:lnL w="12700" cap="flat" cmpd="sng">
                      <a:solidFill>
                        <a:srgbClr val="D9D9D9"/>
                      </a:solidFill>
                      <a:prstDash val="solid"/>
                      <a:headEnd type="none" w="med" len="med"/>
                      <a:tailEnd type="none" w="med" len="med"/>
                    </a:lnL>
                    <a:lnR w="12700" cap="flat" cmpd="sng">
                      <a:solidFill>
                        <a:srgbClr val="D9D9D9"/>
                      </a:solidFill>
                      <a:prstDash val="solid"/>
                      <a:headEnd type="none" w="med" len="med"/>
                      <a:tailEnd type="none" w="med" len="med"/>
                    </a:lnR>
                    <a:lnT w="12700" cap="flat" cmpd="sng">
                      <a:solidFill>
                        <a:srgbClr val="D9D9D9"/>
                      </a:solidFill>
                      <a:prstDash val="solid"/>
                      <a:headEnd type="none" w="med" len="med"/>
                      <a:tailEnd type="none" w="med" len="med"/>
                    </a:lnT>
                    <a:lnB w="12700" cap="flat" cmpd="sng">
                      <a:solidFill>
                        <a:srgbClr val="D9D9D9"/>
                      </a:solidFill>
                      <a:prstDash val="solid"/>
                      <a:headEnd type="none" w="med" len="med"/>
                      <a:tailEnd type="none" w="med" len="med"/>
                    </a:lnB>
                    <a:solidFill>
                      <a:srgbClr val="FFFFFF"/>
                    </a:solidFill>
                  </a:tcPr>
                </a:tc>
                <a:tc>
                  <a:txBody>
                    <a:bodyPr/>
                    <a:p>
                      <a:r>
                        <a:rPr sz="700"/>
                        <a:t>Proposed probabilistic regression architecture with uncertainty modeling.</a:t>
                      </a:r>
                      <a:endParaRPr sz="700"/>
                    </a:p>
                  </a:txBody>
                  <a:tcPr marL="0" marR="0" marT="0" marB="0" anchor="ctr" anchorCtr="0">
                    <a:lnL w="12700" cap="flat" cmpd="sng">
                      <a:solidFill>
                        <a:srgbClr val="D9D9D9"/>
                      </a:solidFill>
                      <a:prstDash val="solid"/>
                      <a:headEnd type="none" w="med" len="med"/>
                      <a:tailEnd type="none" w="med" len="med"/>
                    </a:lnL>
                    <a:lnR w="12700" cap="flat" cmpd="sng">
                      <a:solidFill>
                        <a:srgbClr val="D9D9D9"/>
                      </a:solidFill>
                      <a:prstDash val="solid"/>
                      <a:headEnd type="none" w="med" len="med"/>
                      <a:tailEnd type="none" w="med" len="med"/>
                    </a:lnR>
                    <a:lnT w="12700" cap="flat" cmpd="sng">
                      <a:solidFill>
                        <a:srgbClr val="D9D9D9"/>
                      </a:solidFill>
                      <a:prstDash val="solid"/>
                      <a:headEnd type="none" w="med" len="med"/>
                      <a:tailEnd type="none" w="med" len="med"/>
                    </a:lnT>
                    <a:lnB w="12700" cap="flat" cmpd="sng">
                      <a:solidFill>
                        <a:srgbClr val="D9D9D9"/>
                      </a:solidFill>
                      <a:prstDash val="solid"/>
                      <a:headEnd type="none" w="med" len="med"/>
                      <a:tailEnd type="none" w="med" len="med"/>
                    </a:lnB>
                    <a:solidFill>
                      <a:srgbClr val="FFFFFF"/>
                    </a:solidFill>
                  </a:tcPr>
                </a:tc>
                <a:tc>
                  <a:txBody>
                    <a:bodyPr/>
                    <a:p>
                      <a:r>
                        <a:rPr sz="700"/>
                        <a:t>Delivered robust multi-market prediction performance.</a:t>
                      </a:r>
                      <a:endParaRPr sz="700"/>
                    </a:p>
                  </a:txBody>
                  <a:tcPr marL="0" marR="0" marT="0" marB="0" anchor="ctr" anchorCtr="0">
                    <a:lnL w="12700" cap="flat" cmpd="sng">
                      <a:solidFill>
                        <a:srgbClr val="D9D9D9"/>
                      </a:solidFill>
                      <a:prstDash val="solid"/>
                      <a:headEnd type="none" w="med" len="med"/>
                      <a:tailEnd type="none" w="med" len="med"/>
                    </a:lnL>
                    <a:lnR w="12700" cap="flat" cmpd="sng">
                      <a:solidFill>
                        <a:srgbClr val="D9D9D9"/>
                      </a:solidFill>
                      <a:prstDash val="solid"/>
                      <a:headEnd type="none" w="med" len="med"/>
                      <a:tailEnd type="none" w="med" len="med"/>
                    </a:lnR>
                    <a:lnT w="12700" cap="flat" cmpd="sng">
                      <a:solidFill>
                        <a:srgbClr val="D9D9D9"/>
                      </a:solidFill>
                      <a:prstDash val="solid"/>
                      <a:headEnd type="none" w="med" len="med"/>
                      <a:tailEnd type="none" w="med" len="med"/>
                    </a:lnT>
                    <a:lnB w="12700" cap="flat" cmpd="sng">
                      <a:solidFill>
                        <a:srgbClr val="D9D9D9"/>
                      </a:solidFill>
                      <a:prstDash val="solid"/>
                      <a:headEnd type="none" w="med" len="med"/>
                      <a:tailEnd type="none" w="med" len="med"/>
                    </a:lnB>
                    <a:solidFill>
                      <a:srgbClr val="FFFFFF"/>
                    </a:solidFill>
                  </a:tcPr>
                </a:tc>
                <a:tc>
                  <a:txBody>
                    <a:bodyPr/>
                    <a:p>
                      <a:r>
                        <a:rPr sz="700"/>
                        <a:t>Not benchmarked against ensemble ML baselines.</a:t>
                      </a:r>
                      <a:endParaRPr sz="700"/>
                    </a:p>
                  </a:txBody>
                  <a:tcPr marL="0" marR="0" marT="0" marB="0" anchor="ctr" anchorCtr="0">
                    <a:lnL w="12700" cap="flat" cmpd="sng">
                      <a:solidFill>
                        <a:srgbClr val="D9D9D9"/>
                      </a:solidFill>
                      <a:prstDash val="solid"/>
                      <a:headEnd type="none" w="med" len="med"/>
                      <a:tailEnd type="none" w="med" len="med"/>
                    </a:lnL>
                    <a:lnR w="12700" cap="flat" cmpd="sng">
                      <a:solidFill>
                        <a:srgbClr val="D9D9D9"/>
                      </a:solidFill>
                      <a:prstDash val="solid"/>
                      <a:headEnd type="none" w="med" len="med"/>
                      <a:tailEnd type="none" w="med" len="med"/>
                    </a:lnR>
                    <a:lnT w="12700" cap="flat" cmpd="sng">
                      <a:solidFill>
                        <a:srgbClr val="D9D9D9"/>
                      </a:solidFill>
                      <a:prstDash val="solid"/>
                      <a:headEnd type="none" w="med" len="med"/>
                      <a:tailEnd type="none" w="med" len="med"/>
                    </a:lnT>
                    <a:lnB w="12700" cap="flat" cmpd="sng">
                      <a:solidFill>
                        <a:srgbClr val="D9D9D9"/>
                      </a:solidFill>
                      <a:prstDash val="solid"/>
                      <a:headEnd type="none" w="med" len="med"/>
                      <a:tailEnd type="none" w="med" len="med"/>
                    </a:lnB>
                    <a:solidFill>
                      <a:srgbClr val="FFFFFF"/>
                    </a:solidFill>
                  </a:tcPr>
                </a:tc>
              </a:tr>
              <a:tr h="1920240">
                <a:tc>
                  <a:txBody>
                    <a:bodyPr/>
                    <a:p>
                      <a:r>
                        <a:rPr sz="700"/>
                        <a:t>6</a:t>
                      </a:r>
                      <a:endParaRPr sz="700"/>
                    </a:p>
                  </a:txBody>
                  <a:tcPr marL="0" marR="0" marT="0" marB="0" anchor="ctr" anchorCtr="0">
                    <a:lnL w="12700" cap="flat" cmpd="sng">
                      <a:solidFill>
                        <a:srgbClr val="D9D9D9"/>
                      </a:solidFill>
                      <a:prstDash val="solid"/>
                      <a:headEnd type="none" w="med" len="med"/>
                      <a:tailEnd type="none" w="med" len="med"/>
                    </a:lnL>
                    <a:lnR w="12700" cap="flat" cmpd="sng">
                      <a:solidFill>
                        <a:srgbClr val="D9D9D9"/>
                      </a:solidFill>
                      <a:prstDash val="solid"/>
                      <a:headEnd type="none" w="med" len="med"/>
                      <a:tailEnd type="none" w="med" len="med"/>
                    </a:lnR>
                    <a:lnT w="12700" cap="flat" cmpd="sng">
                      <a:solidFill>
                        <a:srgbClr val="D9D9D9"/>
                      </a:solidFill>
                      <a:prstDash val="solid"/>
                      <a:headEnd type="none" w="med" len="med"/>
                      <a:tailEnd type="none" w="med" len="med"/>
                    </a:lnT>
                    <a:lnB w="12700" cap="flat" cmpd="sng">
                      <a:solidFill>
                        <a:srgbClr val="D9D9D9"/>
                      </a:solidFill>
                      <a:prstDash val="solid"/>
                      <a:headEnd type="none" w="med" len="med"/>
                      <a:tailEnd type="none" w="med" len="med"/>
                    </a:lnB>
                    <a:solidFill>
                      <a:srgbClr val="FFFFFF"/>
                    </a:solidFill>
                  </a:tcPr>
                </a:tc>
                <a:tc>
                  <a:txBody>
                    <a:bodyPr/>
                    <a:p>
                      <a:r>
                        <a:rPr sz="700"/>
                        <a:t>Combining Structured and Unstructured Data Using Co-Attention for Car Price Prediction</a:t>
                      </a:r>
                      <a:endParaRPr sz="700"/>
                    </a:p>
                  </a:txBody>
                  <a:tcPr marL="0" marR="0" marT="0" marB="0" anchor="ctr" anchorCtr="0">
                    <a:lnL w="12700" cap="flat" cmpd="sng">
                      <a:solidFill>
                        <a:srgbClr val="D9D9D9"/>
                      </a:solidFill>
                      <a:prstDash val="solid"/>
                      <a:headEnd type="none" w="med" len="med"/>
                      <a:tailEnd type="none" w="med" len="med"/>
                    </a:lnL>
                    <a:lnR w="12700" cap="flat" cmpd="sng">
                      <a:solidFill>
                        <a:srgbClr val="D9D9D9"/>
                      </a:solidFill>
                      <a:prstDash val="solid"/>
                      <a:headEnd type="none" w="med" len="med"/>
                      <a:tailEnd type="none" w="med" len="med"/>
                    </a:lnR>
                    <a:lnT w="12700" cap="flat" cmpd="sng">
                      <a:solidFill>
                        <a:srgbClr val="D9D9D9"/>
                      </a:solidFill>
                      <a:prstDash val="solid"/>
                      <a:headEnd type="none" w="med" len="med"/>
                      <a:tailEnd type="none" w="med" len="med"/>
                    </a:lnT>
                    <a:lnB w="12700" cap="flat" cmpd="sng">
                      <a:solidFill>
                        <a:srgbClr val="D9D9D9"/>
                      </a:solidFill>
                      <a:prstDash val="solid"/>
                      <a:headEnd type="none" w="med" len="med"/>
                      <a:tailEnd type="none" w="med" len="med"/>
                    </a:lnB>
                    <a:solidFill>
                      <a:srgbClr val="FFFFFF"/>
                    </a:solidFill>
                  </a:tcPr>
                </a:tc>
                <a:tc>
                  <a:txBody>
                    <a:bodyPr/>
                    <a:p>
                      <a:r>
                        <a:rPr sz="700"/>
                        <a:t>G. Carvalho et al.</a:t>
                      </a:r>
                      <a:endParaRPr sz="700"/>
                    </a:p>
                  </a:txBody>
                  <a:tcPr marL="0" marR="0" marT="0" marB="0" anchor="ctr" anchorCtr="0">
                    <a:lnL w="12700" cap="flat" cmpd="sng">
                      <a:solidFill>
                        <a:srgbClr val="D9D9D9"/>
                      </a:solidFill>
                      <a:prstDash val="solid"/>
                      <a:headEnd type="none" w="med" len="med"/>
                      <a:tailEnd type="none" w="med" len="med"/>
                    </a:lnL>
                    <a:lnR w="12700" cap="flat" cmpd="sng">
                      <a:solidFill>
                        <a:srgbClr val="D9D9D9"/>
                      </a:solidFill>
                      <a:prstDash val="solid"/>
                      <a:headEnd type="none" w="med" len="med"/>
                      <a:tailEnd type="none" w="med" len="med"/>
                    </a:lnR>
                    <a:lnT w="12700" cap="flat" cmpd="sng">
                      <a:solidFill>
                        <a:srgbClr val="D9D9D9"/>
                      </a:solidFill>
                      <a:prstDash val="solid"/>
                      <a:headEnd type="none" w="med" len="med"/>
                      <a:tailEnd type="none" w="med" len="med"/>
                    </a:lnT>
                    <a:lnB w="12700" cap="flat" cmpd="sng">
                      <a:solidFill>
                        <a:srgbClr val="D9D9D9"/>
                      </a:solidFill>
                      <a:prstDash val="solid"/>
                      <a:headEnd type="none" w="med" len="med"/>
                      <a:tailEnd type="none" w="med" len="med"/>
                    </a:lnB>
                    <a:solidFill>
                      <a:srgbClr val="FFFFFF"/>
                    </a:solidFill>
                  </a:tcPr>
                </a:tc>
                <a:tc>
                  <a:txBody>
                    <a:bodyPr/>
                    <a:p>
                      <a:r>
                        <a:rPr sz="700"/>
                        <a:t>Procedia Computer Science, 2023</a:t>
                      </a:r>
                      <a:endParaRPr sz="700"/>
                    </a:p>
                  </a:txBody>
                  <a:tcPr marL="0" marR="0" marT="0" marB="0" anchor="ctr" anchorCtr="0">
                    <a:lnL w="12700" cap="flat" cmpd="sng">
                      <a:solidFill>
                        <a:srgbClr val="D9D9D9"/>
                      </a:solidFill>
                      <a:prstDash val="solid"/>
                      <a:headEnd type="none" w="med" len="med"/>
                      <a:tailEnd type="none" w="med" len="med"/>
                    </a:lnL>
                    <a:lnR w="12700" cap="flat" cmpd="sng">
                      <a:solidFill>
                        <a:srgbClr val="D9D9D9"/>
                      </a:solidFill>
                      <a:prstDash val="solid"/>
                      <a:headEnd type="none" w="med" len="med"/>
                      <a:tailEnd type="none" w="med" len="med"/>
                    </a:lnR>
                    <a:lnT w="12700" cap="flat" cmpd="sng">
                      <a:solidFill>
                        <a:srgbClr val="D9D9D9"/>
                      </a:solidFill>
                      <a:prstDash val="solid"/>
                      <a:headEnd type="none" w="med" len="med"/>
                      <a:tailEnd type="none" w="med" len="med"/>
                    </a:lnT>
                    <a:lnB w="12700" cap="flat" cmpd="sng">
                      <a:solidFill>
                        <a:srgbClr val="D9D9D9"/>
                      </a:solidFill>
                      <a:prstDash val="solid"/>
                      <a:headEnd type="none" w="med" len="med"/>
                      <a:tailEnd type="none" w="med" len="med"/>
                    </a:lnB>
                    <a:solidFill>
                      <a:srgbClr val="FFFFFF"/>
                    </a:solidFill>
                  </a:tcPr>
                </a:tc>
                <a:tc>
                  <a:txBody>
                    <a:bodyPr/>
                    <a:p>
                      <a:r>
                        <a:rPr sz="700"/>
                        <a:t>Fused numerical and text-based data via co-attention architecture.</a:t>
                      </a:r>
                      <a:endParaRPr sz="700"/>
                    </a:p>
                  </a:txBody>
                  <a:tcPr marL="0" marR="0" marT="0" marB="0" anchor="ctr" anchorCtr="0">
                    <a:lnL w="12700" cap="flat" cmpd="sng">
                      <a:solidFill>
                        <a:srgbClr val="D9D9D9"/>
                      </a:solidFill>
                      <a:prstDash val="solid"/>
                      <a:headEnd type="none" w="med" len="med"/>
                      <a:tailEnd type="none" w="med" len="med"/>
                    </a:lnL>
                    <a:lnR w="12700" cap="flat" cmpd="sng">
                      <a:solidFill>
                        <a:srgbClr val="D9D9D9"/>
                      </a:solidFill>
                      <a:prstDash val="solid"/>
                      <a:headEnd type="none" w="med" len="med"/>
                      <a:tailEnd type="none" w="med" len="med"/>
                    </a:lnR>
                    <a:lnT w="12700" cap="flat" cmpd="sng">
                      <a:solidFill>
                        <a:srgbClr val="D9D9D9"/>
                      </a:solidFill>
                      <a:prstDash val="solid"/>
                      <a:headEnd type="none" w="med" len="med"/>
                      <a:tailEnd type="none" w="med" len="med"/>
                    </a:lnT>
                    <a:lnB w="12700" cap="flat" cmpd="sng">
                      <a:solidFill>
                        <a:srgbClr val="D9D9D9"/>
                      </a:solidFill>
                      <a:prstDash val="solid"/>
                      <a:headEnd type="none" w="med" len="med"/>
                      <a:tailEnd type="none" w="med" len="med"/>
                    </a:lnB>
                    <a:solidFill>
                      <a:srgbClr val="FFFFFF"/>
                    </a:solidFill>
                  </a:tcPr>
                </a:tc>
                <a:tc>
                  <a:txBody>
                    <a:bodyPr/>
                    <a:p>
                      <a:r>
                        <a:rPr sz="700"/>
                        <a:t>Enhanced regression accuracy with multimodal inputs.</a:t>
                      </a:r>
                      <a:endParaRPr sz="700"/>
                    </a:p>
                  </a:txBody>
                  <a:tcPr marL="0" marR="0" marT="0" marB="0" anchor="ctr" anchorCtr="0">
                    <a:lnL w="12700" cap="flat" cmpd="sng">
                      <a:solidFill>
                        <a:srgbClr val="D9D9D9"/>
                      </a:solidFill>
                      <a:prstDash val="solid"/>
                      <a:headEnd type="none" w="med" len="med"/>
                      <a:tailEnd type="none" w="med" len="med"/>
                    </a:lnL>
                    <a:lnR w="12700" cap="flat" cmpd="sng">
                      <a:solidFill>
                        <a:srgbClr val="D9D9D9"/>
                      </a:solidFill>
                      <a:prstDash val="solid"/>
                      <a:headEnd type="none" w="med" len="med"/>
                      <a:tailEnd type="none" w="med" len="med"/>
                    </a:lnR>
                    <a:lnT w="12700" cap="flat" cmpd="sng">
                      <a:solidFill>
                        <a:srgbClr val="D9D9D9"/>
                      </a:solidFill>
                      <a:prstDash val="solid"/>
                      <a:headEnd type="none" w="med" len="med"/>
                      <a:tailEnd type="none" w="med" len="med"/>
                    </a:lnT>
                    <a:lnB w="12700" cap="flat" cmpd="sng">
                      <a:solidFill>
                        <a:srgbClr val="D9D9D9"/>
                      </a:solidFill>
                      <a:prstDash val="solid"/>
                      <a:headEnd type="none" w="med" len="med"/>
                      <a:tailEnd type="none" w="med" len="med"/>
                    </a:lnB>
                    <a:solidFill>
                      <a:srgbClr val="FFFFFF"/>
                    </a:solidFill>
                  </a:tcPr>
                </a:tc>
                <a:tc>
                  <a:txBody>
                    <a:bodyPr/>
                    <a:p>
                      <a:r>
                        <a:rPr sz="700"/>
                        <a:t>Needs larger labeled datasets and high compute power.</a:t>
                      </a:r>
                      <a:endParaRPr sz="700"/>
                    </a:p>
                  </a:txBody>
                  <a:tcPr marL="0" marR="0" marT="0" marB="0" anchor="ctr" anchorCtr="0">
                    <a:lnL w="12700" cap="flat" cmpd="sng">
                      <a:solidFill>
                        <a:srgbClr val="D9D9D9"/>
                      </a:solidFill>
                      <a:prstDash val="solid"/>
                      <a:headEnd type="none" w="med" len="med"/>
                      <a:tailEnd type="none" w="med" len="med"/>
                    </a:lnL>
                    <a:lnR w="12700" cap="flat" cmpd="sng">
                      <a:solidFill>
                        <a:srgbClr val="D9D9D9"/>
                      </a:solidFill>
                      <a:prstDash val="solid"/>
                      <a:headEnd type="none" w="med" len="med"/>
                      <a:tailEnd type="none" w="med" len="med"/>
                    </a:lnR>
                    <a:lnT w="12700" cap="flat" cmpd="sng">
                      <a:solidFill>
                        <a:srgbClr val="D9D9D9"/>
                      </a:solidFill>
                      <a:prstDash val="solid"/>
                      <a:headEnd type="none" w="med" len="med"/>
                      <a:tailEnd type="none" w="med" len="med"/>
                    </a:lnT>
                    <a:lnB w="12700" cap="flat" cmpd="sng">
                      <a:solidFill>
                        <a:srgbClr val="D9D9D9"/>
                      </a:solidFill>
                      <a:prstDash val="solid"/>
                      <a:headEnd type="none" w="med" len="med"/>
                      <a:tailEnd type="none" w="med" len="med"/>
                    </a:lnB>
                    <a:solidFill>
                      <a:srgbClr val="FFFFFF"/>
                    </a:solidFill>
                  </a:tcPr>
                </a:tc>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0">
            <a:off x="1770927" y="547688"/>
            <a:ext cx="15259773" cy="1692014"/>
            <a:chOff x="0" y="0"/>
            <a:chExt cx="20346364" cy="2256018"/>
          </a:xfrm>
        </p:grpSpPr>
        <p:sp>
          <p:nvSpPr>
            <p:cNvPr id="3" name="Freeform 3"/>
            <p:cNvSpPr/>
            <p:nvPr/>
          </p:nvSpPr>
          <p:spPr>
            <a:xfrm>
              <a:off x="0" y="0"/>
              <a:ext cx="20346364" cy="2256018"/>
            </a:xfrm>
            <a:custGeom>
              <a:avLst/>
              <a:gdLst/>
              <a:ahLst/>
              <a:cxnLst/>
              <a:rect l="l" t="t" r="r" b="b"/>
              <a:pathLst>
                <a:path w="20346364" h="2256018">
                  <a:moveTo>
                    <a:pt x="0" y="0"/>
                  </a:moveTo>
                  <a:lnTo>
                    <a:pt x="20346364" y="0"/>
                  </a:lnTo>
                  <a:lnTo>
                    <a:pt x="20346364" y="2256018"/>
                  </a:lnTo>
                  <a:lnTo>
                    <a:pt x="0" y="2256018"/>
                  </a:lnTo>
                  <a:close/>
                </a:path>
              </a:pathLst>
            </a:custGeom>
          </p:spPr>
        </p:sp>
        <p:sp>
          <p:nvSpPr>
            <p:cNvPr id="4" name="TextBox 4"/>
            <p:cNvSpPr txBox="1"/>
            <p:nvPr/>
          </p:nvSpPr>
          <p:spPr>
            <a:xfrm>
              <a:off x="0" y="38100"/>
              <a:ext cx="20346364" cy="2217918"/>
            </a:xfrm>
            <a:prstGeom prst="rect">
              <a:avLst/>
            </a:prstGeom>
          </p:spPr>
          <p:txBody>
            <a:bodyPr lIns="0" tIns="0" rIns="0" bIns="0" rtlCol="0" anchor="ctr"/>
            <a:lstStyle/>
            <a:p>
              <a:pPr algn="ctr">
                <a:lnSpc>
                  <a:spcPts val="7130"/>
                </a:lnSpc>
              </a:pPr>
              <a:r>
                <a:rPr lang="en-US" sz="6600" b="1">
                  <a:solidFill>
                    <a:srgbClr val="000000"/>
                  </a:solidFill>
                  <a:latin typeface="Times New Roman Bold" panose="02020503050405090304"/>
                  <a:ea typeface="Times New Roman Bold" panose="02020503050405090304"/>
                  <a:cs typeface="Times New Roman Bold" panose="02020503050405090304"/>
                  <a:sym typeface="Times New Roman Bold" panose="02020503050405090304"/>
                </a:rPr>
                <a:t>RESEARCH GAPS</a:t>
              </a:r>
              <a:endParaRPr lang="en-US" sz="6600" b="1">
                <a:solidFill>
                  <a:srgbClr val="000000"/>
                </a:solidFill>
                <a:latin typeface="Times New Roman Bold" panose="02020503050405090304"/>
                <a:ea typeface="Times New Roman Bold" panose="02020503050405090304"/>
                <a:cs typeface="Times New Roman Bold" panose="02020503050405090304"/>
                <a:sym typeface="Times New Roman Bold" panose="02020503050405090304"/>
              </a:endParaRPr>
            </a:p>
          </p:txBody>
        </p:sp>
      </p:grpSp>
      <p:grpSp>
        <p:nvGrpSpPr>
          <p:cNvPr id="5" name="Group 5"/>
          <p:cNvGrpSpPr/>
          <p:nvPr/>
        </p:nvGrpSpPr>
        <p:grpSpPr>
          <a:xfrm rot="0">
            <a:off x="12915900" y="9534525"/>
            <a:ext cx="4114800" cy="547688"/>
            <a:chOff x="0" y="0"/>
            <a:chExt cx="5486400" cy="730250"/>
          </a:xfrm>
        </p:grpSpPr>
        <p:sp>
          <p:nvSpPr>
            <p:cNvPr id="6" name="Freeform 6"/>
            <p:cNvSpPr/>
            <p:nvPr/>
          </p:nvSpPr>
          <p:spPr>
            <a:xfrm>
              <a:off x="0" y="0"/>
              <a:ext cx="5486400" cy="730250"/>
            </a:xfrm>
            <a:custGeom>
              <a:avLst/>
              <a:gdLst/>
              <a:ahLst/>
              <a:cxnLst/>
              <a:rect l="l" t="t" r="r" b="b"/>
              <a:pathLst>
                <a:path w="5486400" h="730250">
                  <a:moveTo>
                    <a:pt x="0" y="0"/>
                  </a:moveTo>
                  <a:lnTo>
                    <a:pt x="5486400" y="0"/>
                  </a:lnTo>
                  <a:lnTo>
                    <a:pt x="5486400" y="730250"/>
                  </a:lnTo>
                  <a:lnTo>
                    <a:pt x="0" y="730250"/>
                  </a:lnTo>
                  <a:close/>
                </a:path>
              </a:pathLst>
            </a:custGeom>
          </p:spPr>
        </p:sp>
        <p:sp>
          <p:nvSpPr>
            <p:cNvPr id="7" name="TextBox 7"/>
            <p:cNvSpPr txBox="1"/>
            <p:nvPr/>
          </p:nvSpPr>
          <p:spPr>
            <a:xfrm>
              <a:off x="0" y="-19050"/>
              <a:ext cx="5486400" cy="749300"/>
            </a:xfrm>
            <a:prstGeom prst="rect">
              <a:avLst/>
            </a:prstGeom>
          </p:spPr>
          <p:txBody>
            <a:bodyPr lIns="0" tIns="0" rIns="0" bIns="0" rtlCol="0" anchor="ctr"/>
            <a:lstStyle/>
            <a:p>
              <a:pPr algn="r">
                <a:lnSpc>
                  <a:spcPts val="2160"/>
                </a:lnSpc>
              </a:pPr>
              <a:r>
                <a:rPr lang="en-US" sz="1800">
                  <a:solidFill>
                    <a:srgbClr val="898989"/>
                  </a:solidFill>
                  <a:latin typeface="Times New Roman" panose="02020503050405090304"/>
                  <a:ea typeface="Times New Roman" panose="02020503050405090304"/>
                  <a:cs typeface="Times New Roman" panose="02020503050405090304"/>
                  <a:sym typeface="Times New Roman" panose="02020503050405090304"/>
                </a:rPr>
                <a:t>8</a:t>
              </a:r>
              <a:endParaRPr lang="en-US" sz="1800">
                <a:solidFill>
                  <a:srgbClr val="898989"/>
                </a:solidFill>
                <a:latin typeface="Times New Roman" panose="02020503050405090304"/>
                <a:ea typeface="Times New Roman" panose="02020503050405090304"/>
                <a:cs typeface="Times New Roman" panose="02020503050405090304"/>
                <a:sym typeface="Times New Roman" panose="02020503050405090304"/>
              </a:endParaRPr>
            </a:p>
          </p:txBody>
        </p:sp>
      </p:grpSp>
      <p:sp>
        <p:nvSpPr>
          <p:cNvPr id="8" name="TextBox 8"/>
          <p:cNvSpPr txBox="1"/>
          <p:nvPr/>
        </p:nvSpPr>
        <p:spPr>
          <a:xfrm>
            <a:off x="1770927" y="2101656"/>
            <a:ext cx="15259773" cy="7019925"/>
          </a:xfrm>
          <a:prstGeom prst="rect">
            <a:avLst/>
          </a:prstGeom>
        </p:spPr>
        <p:txBody>
          <a:bodyPr lIns="0" tIns="0" rIns="0" bIns="0" rtlCol="0" anchor="t">
            <a:spAutoFit/>
          </a:bodyPr>
          <a:lstStyle/>
          <a:p>
            <a:pPr marL="555625" lvl="1" indent="-278130" algn="just">
              <a:lnSpc>
                <a:spcPts val="3685"/>
              </a:lnSpc>
              <a:buFont typeface="Arial" panose="020B0604020202090204"/>
              <a:buChar char="•"/>
            </a:pPr>
            <a:r>
              <a:rPr lang="en-US" sz="3070" b="1">
                <a:solidFill>
                  <a:srgbClr val="000000"/>
                </a:solidFill>
                <a:latin typeface="Times New Roman Bold" panose="02020503050405090304"/>
                <a:ea typeface="Times New Roman Bold" panose="02020503050405090304"/>
                <a:cs typeface="Times New Roman Bold" panose="02020503050405090304"/>
                <a:sym typeface="Times New Roman Bold" panose="02020503050405090304"/>
              </a:rPr>
              <a:t>Regional Limi</a:t>
            </a:r>
            <a:r>
              <a:rPr lang="en-US" sz="3070" b="1">
                <a:solidFill>
                  <a:srgbClr val="000000"/>
                </a:solidFill>
                <a:latin typeface="Times New Roman Bold" panose="02020503050405090304"/>
                <a:ea typeface="Times New Roman Bold" panose="02020503050405090304"/>
                <a:cs typeface="Times New Roman Bold" panose="02020503050405090304"/>
                <a:sym typeface="Times New Roman Bold" panose="02020503050405090304"/>
              </a:rPr>
              <a:t>tation: </a:t>
            </a:r>
            <a:r>
              <a:rPr lang="en-US" sz="3070">
                <a:solidFill>
                  <a:srgbClr val="000000"/>
                </a:solidFill>
                <a:latin typeface="Times New Roman" panose="02020503050405090304"/>
                <a:ea typeface="Times New Roman" panose="02020503050405090304"/>
                <a:cs typeface="Times New Roman" panose="02020503050405090304"/>
                <a:sym typeface="Times New Roman" panose="02020503050405090304"/>
              </a:rPr>
              <a:t>Most existing models are trained on global datasets, lacking adaptation to Indian market dynamics and regional price variations.</a:t>
            </a:r>
            <a:endParaRPr lang="en-US" sz="3070">
              <a:solidFill>
                <a:srgbClr val="000000"/>
              </a:solidFill>
              <a:latin typeface="Times New Roman" panose="02020503050405090304"/>
              <a:ea typeface="Times New Roman" panose="02020503050405090304"/>
              <a:cs typeface="Times New Roman" panose="02020503050405090304"/>
              <a:sym typeface="Times New Roman" panose="02020503050405090304"/>
            </a:endParaRPr>
          </a:p>
          <a:p>
            <a:pPr algn="just">
              <a:lnSpc>
                <a:spcPts val="3685"/>
              </a:lnSpc>
            </a:pPr>
          </a:p>
          <a:p>
            <a:pPr marL="555625" lvl="1" indent="-278130" algn="just">
              <a:lnSpc>
                <a:spcPts val="3685"/>
              </a:lnSpc>
              <a:buFont typeface="Arial" panose="020B0604020202090204"/>
              <a:buChar char="•"/>
            </a:pPr>
            <a:r>
              <a:rPr lang="en-US" sz="3070" b="1">
                <a:solidFill>
                  <a:srgbClr val="000000"/>
                </a:solidFill>
                <a:latin typeface="Times New Roman Bold" panose="02020503050405090304"/>
                <a:ea typeface="Times New Roman Bold" panose="02020503050405090304"/>
                <a:cs typeface="Times New Roman Bold" panose="02020503050405090304"/>
                <a:sym typeface="Times New Roman Bold" panose="02020503050405090304"/>
              </a:rPr>
              <a:t>F</a:t>
            </a:r>
            <a:r>
              <a:rPr lang="en-US" sz="3070" b="1">
                <a:solidFill>
                  <a:srgbClr val="000000"/>
                </a:solidFill>
                <a:latin typeface="Times New Roman Bold" panose="02020503050405090304"/>
                <a:ea typeface="Times New Roman Bold" panose="02020503050405090304"/>
                <a:cs typeface="Times New Roman Bold" panose="02020503050405090304"/>
                <a:sym typeface="Times New Roman Bold" panose="02020503050405090304"/>
              </a:rPr>
              <a:t>eature Engineering Deficit: </a:t>
            </a:r>
            <a:r>
              <a:rPr lang="en-US" sz="3070">
                <a:solidFill>
                  <a:srgbClr val="000000"/>
                </a:solidFill>
                <a:latin typeface="Times New Roman" panose="02020503050405090304"/>
                <a:ea typeface="Times New Roman" panose="02020503050405090304"/>
                <a:cs typeface="Times New Roman" panose="02020503050405090304"/>
                <a:sym typeface="Times New Roman" panose="02020503050405090304"/>
              </a:rPr>
              <a:t>Several studies rely on basic vehicle attributes without incorporating domain-specific or composite features for deeper insight.</a:t>
            </a:r>
            <a:endParaRPr lang="en-US" sz="3070">
              <a:solidFill>
                <a:srgbClr val="000000"/>
              </a:solidFill>
              <a:latin typeface="Times New Roman" panose="02020503050405090304"/>
              <a:ea typeface="Times New Roman" panose="02020503050405090304"/>
              <a:cs typeface="Times New Roman" panose="02020503050405090304"/>
              <a:sym typeface="Times New Roman" panose="02020503050405090304"/>
            </a:endParaRPr>
          </a:p>
          <a:p>
            <a:pPr algn="just">
              <a:lnSpc>
                <a:spcPts val="3685"/>
              </a:lnSpc>
            </a:pPr>
          </a:p>
          <a:p>
            <a:pPr marL="555625" lvl="1" indent="-278130" algn="just">
              <a:lnSpc>
                <a:spcPts val="3685"/>
              </a:lnSpc>
              <a:buFont typeface="Arial" panose="020B0604020202090204"/>
              <a:buChar char="•"/>
            </a:pPr>
            <a:r>
              <a:rPr lang="en-US" sz="3070" b="1">
                <a:solidFill>
                  <a:srgbClr val="000000"/>
                </a:solidFill>
                <a:latin typeface="Times New Roman Bold" panose="02020503050405090304"/>
                <a:ea typeface="Times New Roman Bold" panose="02020503050405090304"/>
                <a:cs typeface="Times New Roman Bold" panose="02020503050405090304"/>
                <a:sym typeface="Times New Roman Bold" panose="02020503050405090304"/>
              </a:rPr>
              <a:t>Data Imbalance Issues: </a:t>
            </a:r>
            <a:r>
              <a:rPr lang="en-US" sz="3070">
                <a:solidFill>
                  <a:srgbClr val="000000"/>
                </a:solidFill>
                <a:latin typeface="Times New Roman" panose="02020503050405090304"/>
                <a:ea typeface="Times New Roman" panose="02020503050405090304"/>
                <a:cs typeface="Times New Roman" panose="02020503050405090304"/>
                <a:sym typeface="Times New Roman" panose="02020503050405090304"/>
              </a:rPr>
              <a:t>Few works address unequal representation of brands, fuel types, or transmission modes, leading to biased predictions.</a:t>
            </a:r>
            <a:endParaRPr lang="en-US" sz="3070">
              <a:solidFill>
                <a:srgbClr val="000000"/>
              </a:solidFill>
              <a:latin typeface="Times New Roman" panose="02020503050405090304"/>
              <a:ea typeface="Times New Roman" panose="02020503050405090304"/>
              <a:cs typeface="Times New Roman" panose="02020503050405090304"/>
              <a:sym typeface="Times New Roman" panose="02020503050405090304"/>
            </a:endParaRPr>
          </a:p>
          <a:p>
            <a:pPr algn="just">
              <a:lnSpc>
                <a:spcPts val="3685"/>
              </a:lnSpc>
            </a:pPr>
          </a:p>
          <a:p>
            <a:pPr marL="555625" lvl="1" indent="-278130" algn="just">
              <a:lnSpc>
                <a:spcPts val="3685"/>
              </a:lnSpc>
              <a:buFont typeface="Arial" panose="020B0604020202090204"/>
              <a:buChar char="•"/>
            </a:pPr>
            <a:r>
              <a:rPr lang="en-US" sz="3070" b="1">
                <a:solidFill>
                  <a:srgbClr val="000000"/>
                </a:solidFill>
                <a:latin typeface="Times New Roman Bold" panose="02020503050405090304"/>
                <a:ea typeface="Times New Roman Bold" panose="02020503050405090304"/>
                <a:cs typeface="Times New Roman Bold" panose="02020503050405090304"/>
                <a:sym typeface="Times New Roman Bold" panose="02020503050405090304"/>
              </a:rPr>
              <a:t>Lack of </a:t>
            </a:r>
            <a:r>
              <a:rPr lang="en-US" sz="3070" b="1">
                <a:solidFill>
                  <a:srgbClr val="000000"/>
                </a:solidFill>
                <a:latin typeface="Times New Roman Bold" panose="02020503050405090304"/>
                <a:ea typeface="Times New Roman Bold" panose="02020503050405090304"/>
                <a:cs typeface="Times New Roman Bold" panose="02020503050405090304"/>
                <a:sym typeface="Times New Roman Bold" panose="02020503050405090304"/>
              </a:rPr>
              <a:t>Real-Time Deployment: </a:t>
            </a:r>
            <a:r>
              <a:rPr lang="en-US" sz="3070">
                <a:solidFill>
                  <a:srgbClr val="000000"/>
                </a:solidFill>
                <a:latin typeface="Times New Roman" panose="02020503050405090304"/>
                <a:ea typeface="Times New Roman" panose="02020503050405090304"/>
                <a:cs typeface="Times New Roman" panose="02020503050405090304"/>
                <a:sym typeface="Times New Roman" panose="02020503050405090304"/>
              </a:rPr>
              <a:t>Most ML models remain offline or experimental, without API or web-based integration for practical valuation use.</a:t>
            </a:r>
            <a:endParaRPr lang="en-US" sz="3070">
              <a:solidFill>
                <a:srgbClr val="000000"/>
              </a:solidFill>
              <a:latin typeface="Times New Roman" panose="02020503050405090304"/>
              <a:ea typeface="Times New Roman" panose="02020503050405090304"/>
              <a:cs typeface="Times New Roman" panose="02020503050405090304"/>
              <a:sym typeface="Times New Roman" panose="02020503050405090304"/>
            </a:endParaRPr>
          </a:p>
          <a:p>
            <a:pPr algn="just">
              <a:lnSpc>
                <a:spcPts val="3685"/>
              </a:lnSpc>
            </a:pPr>
          </a:p>
          <a:p>
            <a:pPr marL="555625" lvl="1" indent="-278130" algn="just">
              <a:lnSpc>
                <a:spcPts val="3685"/>
              </a:lnSpc>
              <a:buFont typeface="Arial" panose="020B0604020202090204"/>
              <a:buChar char="•"/>
            </a:pPr>
            <a:r>
              <a:rPr lang="en-US" sz="3070" b="1">
                <a:solidFill>
                  <a:srgbClr val="000000"/>
                </a:solidFill>
                <a:latin typeface="Times New Roman Bold" panose="02020503050405090304"/>
                <a:ea typeface="Times New Roman Bold" panose="02020503050405090304"/>
                <a:cs typeface="Times New Roman Bold" panose="02020503050405090304"/>
                <a:sym typeface="Times New Roman Bold" panose="02020503050405090304"/>
              </a:rPr>
              <a:t>L</a:t>
            </a:r>
            <a:r>
              <a:rPr lang="en-US" sz="3070" b="1">
                <a:solidFill>
                  <a:srgbClr val="000000"/>
                </a:solidFill>
                <a:latin typeface="Times New Roman Bold" panose="02020503050405090304"/>
                <a:ea typeface="Times New Roman Bold" panose="02020503050405090304"/>
                <a:cs typeface="Times New Roman Bold" panose="02020503050405090304"/>
                <a:sym typeface="Times New Roman Bold" panose="02020503050405090304"/>
              </a:rPr>
              <a:t>imited Interpretability: </a:t>
            </a:r>
            <a:r>
              <a:rPr lang="en-US" sz="3070">
                <a:solidFill>
                  <a:srgbClr val="000000"/>
                </a:solidFill>
                <a:latin typeface="Times New Roman" panose="02020503050405090304"/>
                <a:ea typeface="Times New Roman" panose="02020503050405090304"/>
                <a:cs typeface="Times New Roman" panose="02020503050405090304"/>
                <a:sym typeface="Times New Roman" panose="02020503050405090304"/>
              </a:rPr>
              <a:t>Existing approaches achieve high accuracy but offer low transparency, making model outputs hard to explain to end-users.</a:t>
            </a:r>
            <a:endParaRPr lang="en-US" sz="3070">
              <a:solidFill>
                <a:srgbClr val="000000"/>
              </a:solidFill>
              <a:latin typeface="Times New Roman" panose="02020503050405090304"/>
              <a:ea typeface="Times New Roman" panose="02020503050405090304"/>
              <a:cs typeface="Times New Roman" panose="02020503050405090304"/>
              <a:sym typeface="Times New Roman" panose="02020503050405090304"/>
            </a:endParaRPr>
          </a:p>
          <a:p>
            <a:pPr algn="just">
              <a:lnSpc>
                <a:spcPts val="3685"/>
              </a:lnSpc>
            </a:pPr>
          </a:p>
        </p:txBody>
      </p:sp>
      <p:sp>
        <p:nvSpPr>
          <p:cNvPr id="9" name="Freeform 9"/>
          <p:cNvSpPr/>
          <p:nvPr/>
        </p:nvSpPr>
        <p:spPr>
          <a:xfrm>
            <a:off x="210190" y="272505"/>
            <a:ext cx="4353228" cy="756195"/>
          </a:xfrm>
          <a:custGeom>
            <a:avLst/>
            <a:gdLst/>
            <a:ahLst/>
            <a:cxnLst/>
            <a:rect l="l" t="t" r="r" b="b"/>
            <a:pathLst>
              <a:path w="4353228" h="756195">
                <a:moveTo>
                  <a:pt x="0" y="0"/>
                </a:moveTo>
                <a:lnTo>
                  <a:pt x="4353228" y="0"/>
                </a:lnTo>
                <a:lnTo>
                  <a:pt x="4353228" y="756195"/>
                </a:lnTo>
                <a:lnTo>
                  <a:pt x="0" y="756195"/>
                </a:lnTo>
                <a:lnTo>
                  <a:pt x="0" y="0"/>
                </a:lnTo>
                <a:close/>
              </a:path>
            </a:pathLst>
          </a:custGeom>
          <a:blipFill>
            <a:blip r:embed="rId1"/>
            <a:stretch>
              <a:fillRect/>
            </a:stretch>
          </a:blipFill>
        </p:spPr>
      </p:sp>
      <p:grpSp>
        <p:nvGrpSpPr>
          <p:cNvPr id="10" name="Group 10"/>
          <p:cNvGrpSpPr/>
          <p:nvPr/>
        </p:nvGrpSpPr>
        <p:grpSpPr>
          <a:xfrm rot="0">
            <a:off x="6057900" y="9534525"/>
            <a:ext cx="6172200" cy="547688"/>
            <a:chOff x="0" y="0"/>
            <a:chExt cx="8229600" cy="730250"/>
          </a:xfrm>
        </p:grpSpPr>
        <p:sp>
          <p:nvSpPr>
            <p:cNvPr id="11" name="Freeform 11"/>
            <p:cNvSpPr/>
            <p:nvPr/>
          </p:nvSpPr>
          <p:spPr>
            <a:xfrm>
              <a:off x="0" y="0"/>
              <a:ext cx="8229600" cy="730250"/>
            </a:xfrm>
            <a:custGeom>
              <a:avLst/>
              <a:gdLst/>
              <a:ahLst/>
              <a:cxnLst/>
              <a:rect l="l" t="t" r="r" b="b"/>
              <a:pathLst>
                <a:path w="8229600" h="730250">
                  <a:moveTo>
                    <a:pt x="0" y="0"/>
                  </a:moveTo>
                  <a:lnTo>
                    <a:pt x="8229600" y="0"/>
                  </a:lnTo>
                  <a:lnTo>
                    <a:pt x="8229600" y="730250"/>
                  </a:lnTo>
                  <a:lnTo>
                    <a:pt x="0" y="730250"/>
                  </a:lnTo>
                  <a:close/>
                </a:path>
              </a:pathLst>
            </a:custGeom>
          </p:spPr>
        </p:sp>
        <p:sp>
          <p:nvSpPr>
            <p:cNvPr id="12" name="TextBox 12"/>
            <p:cNvSpPr txBox="1"/>
            <p:nvPr/>
          </p:nvSpPr>
          <p:spPr>
            <a:xfrm>
              <a:off x="0" y="-19050"/>
              <a:ext cx="8229600" cy="749300"/>
            </a:xfrm>
            <a:prstGeom prst="rect">
              <a:avLst/>
            </a:prstGeom>
          </p:spPr>
          <p:txBody>
            <a:bodyPr lIns="0" tIns="0" rIns="0" bIns="0" rtlCol="0" anchor="ctr"/>
            <a:lstStyle/>
            <a:p>
              <a:pPr algn="ctr">
                <a:lnSpc>
                  <a:spcPts val="2160"/>
                </a:lnSpc>
              </a:pPr>
              <a:r>
                <a:rPr lang="en-US" sz="1800">
                  <a:solidFill>
                    <a:srgbClr val="898989"/>
                  </a:solidFill>
                  <a:latin typeface="Times New Roman" panose="02020503050405090304"/>
                  <a:ea typeface="Times New Roman" panose="02020503050405090304"/>
                  <a:cs typeface="Times New Roman" panose="02020503050405090304"/>
                  <a:sym typeface="Times New Roman" panose="02020503050405090304"/>
                </a:rPr>
                <a:t>Review No.2         Batch No. CG4          Department of CSE</a:t>
              </a:r>
              <a:endParaRPr lang="en-US" sz="1800">
                <a:solidFill>
                  <a:srgbClr val="898989"/>
                </a:solidFill>
                <a:latin typeface="Times New Roman" panose="02020503050405090304"/>
                <a:ea typeface="Times New Roman" panose="02020503050405090304"/>
                <a:cs typeface="Times New Roman" panose="02020503050405090304"/>
                <a:sym typeface="Times New Roman" panose="02020503050405090304"/>
              </a:endParaRPr>
            </a:p>
          </p:txBody>
        </p:sp>
      </p:grpSp>
      <p:grpSp>
        <p:nvGrpSpPr>
          <p:cNvPr id="13" name="Group 13"/>
          <p:cNvGrpSpPr/>
          <p:nvPr/>
        </p:nvGrpSpPr>
        <p:grpSpPr>
          <a:xfrm rot="0">
            <a:off x="1257300" y="9534525"/>
            <a:ext cx="4114800" cy="547688"/>
            <a:chOff x="0" y="0"/>
            <a:chExt cx="5486400" cy="730250"/>
          </a:xfrm>
        </p:grpSpPr>
        <p:sp>
          <p:nvSpPr>
            <p:cNvPr id="14" name="Freeform 14"/>
            <p:cNvSpPr/>
            <p:nvPr/>
          </p:nvSpPr>
          <p:spPr>
            <a:xfrm>
              <a:off x="0" y="0"/>
              <a:ext cx="5486400" cy="730250"/>
            </a:xfrm>
            <a:custGeom>
              <a:avLst/>
              <a:gdLst/>
              <a:ahLst/>
              <a:cxnLst/>
              <a:rect l="l" t="t" r="r" b="b"/>
              <a:pathLst>
                <a:path w="5486400" h="730250">
                  <a:moveTo>
                    <a:pt x="0" y="0"/>
                  </a:moveTo>
                  <a:lnTo>
                    <a:pt x="5486400" y="0"/>
                  </a:lnTo>
                  <a:lnTo>
                    <a:pt x="5486400" y="730250"/>
                  </a:lnTo>
                  <a:lnTo>
                    <a:pt x="0" y="730250"/>
                  </a:lnTo>
                  <a:close/>
                </a:path>
              </a:pathLst>
            </a:custGeom>
          </p:spPr>
        </p:sp>
        <p:sp>
          <p:nvSpPr>
            <p:cNvPr id="15" name="TextBox 15"/>
            <p:cNvSpPr txBox="1"/>
            <p:nvPr/>
          </p:nvSpPr>
          <p:spPr>
            <a:xfrm>
              <a:off x="0" y="-19050"/>
              <a:ext cx="5486400" cy="749300"/>
            </a:xfrm>
            <a:prstGeom prst="rect">
              <a:avLst/>
            </a:prstGeom>
          </p:spPr>
          <p:txBody>
            <a:bodyPr lIns="0" tIns="0" rIns="0" bIns="0" rtlCol="0" anchor="ctr"/>
            <a:lstStyle/>
            <a:p>
              <a:pPr algn="l">
                <a:lnSpc>
                  <a:spcPts val="2160"/>
                </a:lnSpc>
              </a:pPr>
              <a:r>
                <a:rPr lang="en-US" sz="1800">
                  <a:solidFill>
                    <a:srgbClr val="898989"/>
                  </a:solidFill>
                  <a:latin typeface="Times New Roman" panose="02020503050405090304"/>
                  <a:ea typeface="Times New Roman" panose="02020503050405090304"/>
                  <a:cs typeface="Times New Roman" panose="02020503050405090304"/>
                  <a:sym typeface="Times New Roman" panose="02020503050405090304"/>
                </a:rPr>
                <a:t>05</a:t>
              </a:r>
              <a:r>
                <a:rPr lang="en-US" sz="1800">
                  <a:solidFill>
                    <a:srgbClr val="898989"/>
                  </a:solidFill>
                  <a:latin typeface="Times New Roman" panose="02020503050405090304"/>
                  <a:ea typeface="Times New Roman" panose="02020503050405090304"/>
                  <a:cs typeface="Times New Roman" panose="02020503050405090304"/>
                  <a:sym typeface="Times New Roman" panose="02020503050405090304"/>
                </a:rPr>
                <a:t>-12-2025</a:t>
              </a:r>
              <a:endParaRPr lang="en-US" sz="1800">
                <a:solidFill>
                  <a:srgbClr val="898989"/>
                </a:solidFill>
                <a:latin typeface="Times New Roman" panose="02020503050405090304"/>
                <a:ea typeface="Times New Roman" panose="02020503050405090304"/>
                <a:cs typeface="Times New Roman" panose="02020503050405090304"/>
                <a:sym typeface="Times New Roman" panose="02020503050405090304"/>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0">
            <a:off x="1770927" y="547688"/>
            <a:ext cx="15259773" cy="1692014"/>
            <a:chOff x="0" y="0"/>
            <a:chExt cx="20346364" cy="2256018"/>
          </a:xfrm>
        </p:grpSpPr>
        <p:sp>
          <p:nvSpPr>
            <p:cNvPr id="3" name="Freeform 3"/>
            <p:cNvSpPr/>
            <p:nvPr/>
          </p:nvSpPr>
          <p:spPr>
            <a:xfrm>
              <a:off x="0" y="0"/>
              <a:ext cx="20346364" cy="2256018"/>
            </a:xfrm>
            <a:custGeom>
              <a:avLst/>
              <a:gdLst/>
              <a:ahLst/>
              <a:cxnLst/>
              <a:rect l="l" t="t" r="r" b="b"/>
              <a:pathLst>
                <a:path w="20346364" h="2256018">
                  <a:moveTo>
                    <a:pt x="0" y="0"/>
                  </a:moveTo>
                  <a:lnTo>
                    <a:pt x="20346364" y="0"/>
                  </a:lnTo>
                  <a:lnTo>
                    <a:pt x="20346364" y="2256018"/>
                  </a:lnTo>
                  <a:lnTo>
                    <a:pt x="0" y="2256018"/>
                  </a:lnTo>
                  <a:close/>
                </a:path>
              </a:pathLst>
            </a:custGeom>
          </p:spPr>
        </p:sp>
        <p:sp>
          <p:nvSpPr>
            <p:cNvPr id="4" name="TextBox 4"/>
            <p:cNvSpPr txBox="1"/>
            <p:nvPr/>
          </p:nvSpPr>
          <p:spPr>
            <a:xfrm>
              <a:off x="0" y="38100"/>
              <a:ext cx="20346364" cy="2217918"/>
            </a:xfrm>
            <a:prstGeom prst="rect">
              <a:avLst/>
            </a:prstGeom>
          </p:spPr>
          <p:txBody>
            <a:bodyPr lIns="0" tIns="0" rIns="0" bIns="0" rtlCol="0" anchor="ctr"/>
            <a:lstStyle/>
            <a:p>
              <a:pPr algn="ctr">
                <a:lnSpc>
                  <a:spcPts val="7130"/>
                </a:lnSpc>
              </a:pPr>
              <a:r>
                <a:rPr lang="en-US" sz="6600" b="1">
                  <a:solidFill>
                    <a:srgbClr val="000000"/>
                  </a:solidFill>
                  <a:latin typeface="Times New Roman Bold" panose="02020503050405090304"/>
                  <a:ea typeface="Times New Roman Bold" panose="02020503050405090304"/>
                  <a:cs typeface="Times New Roman Bold" panose="02020503050405090304"/>
                  <a:sym typeface="Times New Roman Bold" panose="02020503050405090304"/>
                </a:rPr>
                <a:t>PROBLEM STATEMENT</a:t>
              </a:r>
              <a:endParaRPr lang="en-US" sz="6600" b="1">
                <a:solidFill>
                  <a:srgbClr val="000000"/>
                </a:solidFill>
                <a:latin typeface="Times New Roman Bold" panose="02020503050405090304"/>
                <a:ea typeface="Times New Roman Bold" panose="02020503050405090304"/>
                <a:cs typeface="Times New Roman Bold" panose="02020503050405090304"/>
                <a:sym typeface="Times New Roman Bold" panose="02020503050405090304"/>
              </a:endParaRPr>
            </a:p>
          </p:txBody>
        </p:sp>
      </p:grpSp>
      <p:sp>
        <p:nvSpPr>
          <p:cNvPr id="5" name="TextBox 5"/>
          <p:cNvSpPr txBox="1"/>
          <p:nvPr/>
        </p:nvSpPr>
        <p:spPr>
          <a:xfrm>
            <a:off x="1348740" y="2765108"/>
            <a:ext cx="15590520" cy="4931664"/>
          </a:xfrm>
          <a:prstGeom prst="rect">
            <a:avLst/>
          </a:prstGeom>
        </p:spPr>
        <p:txBody>
          <a:bodyPr lIns="0" tIns="0" rIns="0" bIns="0" rtlCol="0" anchor="t">
            <a:spAutoFit/>
          </a:bodyPr>
          <a:lstStyle/>
          <a:p>
            <a:pPr marL="651510" lvl="1" indent="-325755" algn="just">
              <a:lnSpc>
                <a:spcPts val="3890"/>
              </a:lnSpc>
              <a:buFont typeface="Arial" panose="020B0604020202090204"/>
              <a:buChar char="•"/>
            </a:pPr>
            <a:r>
              <a:rPr lang="en-US" sz="3600">
                <a:solidFill>
                  <a:srgbClr val="000000"/>
                </a:solidFill>
                <a:latin typeface="Calibri (MS)" panose="020F0502020204030204"/>
                <a:ea typeface="Calibri (MS)" panose="020F0502020204030204"/>
                <a:cs typeface="Calibri (MS)" panose="020F0502020204030204"/>
                <a:sym typeface="Calibri (MS)" panose="020F0502020204030204"/>
              </a:rPr>
              <a:t>Pr</a:t>
            </a:r>
            <a:r>
              <a:rPr lang="en-US" sz="3600">
                <a:solidFill>
                  <a:srgbClr val="000000"/>
                </a:solidFill>
                <a:latin typeface="Calibri (MS)" panose="020F0502020204030204"/>
                <a:ea typeface="Calibri (MS)" panose="020F0502020204030204"/>
                <a:cs typeface="Calibri (MS)" panose="020F0502020204030204"/>
                <a:sym typeface="Calibri (MS)" panose="020F0502020204030204"/>
              </a:rPr>
              <a:t>edicting the resale price of a used car is a difficult task because it depends on many factors like the car’s condition, age, brand, mileage, and even where it’s being sold. Traditional methods that rely on manual estimates or fixed depreciation charts often give inconsistent and inaccurate results. While machine learning models have shown potential, most fail to adapt to local market trends or capture the complex, non-linear relationships between car features and prices. Therefore, there is a need for a reliable, data-driven ML system that uses smart preprocessing and feature engineering to make car price predictions more accurate, transparent, and practical for real-world use.</a:t>
            </a:r>
            <a:endParaRPr lang="en-US" sz="3600">
              <a:solidFill>
                <a:srgbClr val="000000"/>
              </a:solidFill>
              <a:latin typeface="Calibri (MS)" panose="020F0502020204030204"/>
              <a:ea typeface="Calibri (MS)" panose="020F0502020204030204"/>
              <a:cs typeface="Calibri (MS)" panose="020F0502020204030204"/>
              <a:sym typeface="Calibri (MS)" panose="020F0502020204030204"/>
            </a:endParaRPr>
          </a:p>
          <a:p>
            <a:pPr marL="651510" lvl="1" indent="-325755" algn="l">
              <a:lnSpc>
                <a:spcPts val="3890"/>
              </a:lnSpc>
            </a:pPr>
          </a:p>
        </p:txBody>
      </p:sp>
      <p:grpSp>
        <p:nvGrpSpPr>
          <p:cNvPr id="6" name="Group 6"/>
          <p:cNvGrpSpPr/>
          <p:nvPr/>
        </p:nvGrpSpPr>
        <p:grpSpPr>
          <a:xfrm rot="0">
            <a:off x="12915900" y="9534525"/>
            <a:ext cx="4114800" cy="547688"/>
            <a:chOff x="0" y="0"/>
            <a:chExt cx="5486400" cy="730250"/>
          </a:xfrm>
        </p:grpSpPr>
        <p:sp>
          <p:nvSpPr>
            <p:cNvPr id="7" name="Freeform 7"/>
            <p:cNvSpPr/>
            <p:nvPr/>
          </p:nvSpPr>
          <p:spPr>
            <a:xfrm>
              <a:off x="0" y="0"/>
              <a:ext cx="5486400" cy="730250"/>
            </a:xfrm>
            <a:custGeom>
              <a:avLst/>
              <a:gdLst/>
              <a:ahLst/>
              <a:cxnLst/>
              <a:rect l="l" t="t" r="r" b="b"/>
              <a:pathLst>
                <a:path w="5486400" h="730250">
                  <a:moveTo>
                    <a:pt x="0" y="0"/>
                  </a:moveTo>
                  <a:lnTo>
                    <a:pt x="5486400" y="0"/>
                  </a:lnTo>
                  <a:lnTo>
                    <a:pt x="5486400" y="730250"/>
                  </a:lnTo>
                  <a:lnTo>
                    <a:pt x="0" y="730250"/>
                  </a:lnTo>
                  <a:close/>
                </a:path>
              </a:pathLst>
            </a:custGeom>
          </p:spPr>
        </p:sp>
        <p:sp>
          <p:nvSpPr>
            <p:cNvPr id="8" name="TextBox 8"/>
            <p:cNvSpPr txBox="1"/>
            <p:nvPr/>
          </p:nvSpPr>
          <p:spPr>
            <a:xfrm>
              <a:off x="0" y="-19050"/>
              <a:ext cx="5486400" cy="749300"/>
            </a:xfrm>
            <a:prstGeom prst="rect">
              <a:avLst/>
            </a:prstGeom>
          </p:spPr>
          <p:txBody>
            <a:bodyPr lIns="0" tIns="0" rIns="0" bIns="0" rtlCol="0" anchor="ctr"/>
            <a:lstStyle/>
            <a:p>
              <a:pPr algn="r">
                <a:lnSpc>
                  <a:spcPts val="2160"/>
                </a:lnSpc>
              </a:pPr>
              <a:r>
                <a:rPr lang="en-US" sz="1800">
                  <a:solidFill>
                    <a:srgbClr val="898989"/>
                  </a:solidFill>
                  <a:latin typeface="Times New Roman" panose="02020503050405090304"/>
                  <a:ea typeface="Times New Roman" panose="02020503050405090304"/>
                  <a:cs typeface="Times New Roman" panose="02020503050405090304"/>
                  <a:sym typeface="Times New Roman" panose="02020503050405090304"/>
                </a:rPr>
                <a:t>9</a:t>
              </a:r>
              <a:endParaRPr lang="en-US" sz="1800">
                <a:solidFill>
                  <a:srgbClr val="898989"/>
                </a:solidFill>
                <a:latin typeface="Times New Roman" panose="02020503050405090304"/>
                <a:ea typeface="Times New Roman" panose="02020503050405090304"/>
                <a:cs typeface="Times New Roman" panose="02020503050405090304"/>
                <a:sym typeface="Times New Roman" panose="02020503050405090304"/>
              </a:endParaRPr>
            </a:p>
          </p:txBody>
        </p:sp>
      </p:grpSp>
      <p:sp>
        <p:nvSpPr>
          <p:cNvPr id="9" name="Freeform 9"/>
          <p:cNvSpPr/>
          <p:nvPr/>
        </p:nvSpPr>
        <p:spPr>
          <a:xfrm>
            <a:off x="210190" y="272505"/>
            <a:ext cx="4353228" cy="756195"/>
          </a:xfrm>
          <a:custGeom>
            <a:avLst/>
            <a:gdLst/>
            <a:ahLst/>
            <a:cxnLst/>
            <a:rect l="l" t="t" r="r" b="b"/>
            <a:pathLst>
              <a:path w="4353228" h="756195">
                <a:moveTo>
                  <a:pt x="0" y="0"/>
                </a:moveTo>
                <a:lnTo>
                  <a:pt x="4353228" y="0"/>
                </a:lnTo>
                <a:lnTo>
                  <a:pt x="4353228" y="756195"/>
                </a:lnTo>
                <a:lnTo>
                  <a:pt x="0" y="756195"/>
                </a:lnTo>
                <a:lnTo>
                  <a:pt x="0" y="0"/>
                </a:lnTo>
                <a:close/>
              </a:path>
            </a:pathLst>
          </a:custGeom>
          <a:blipFill>
            <a:blip r:embed="rId1"/>
            <a:stretch>
              <a:fillRect/>
            </a:stretch>
          </a:blipFill>
        </p:spPr>
      </p:sp>
      <p:grpSp>
        <p:nvGrpSpPr>
          <p:cNvPr id="10" name="Group 10"/>
          <p:cNvGrpSpPr/>
          <p:nvPr/>
        </p:nvGrpSpPr>
        <p:grpSpPr>
          <a:xfrm rot="0">
            <a:off x="6057900" y="9534525"/>
            <a:ext cx="6172200" cy="547688"/>
            <a:chOff x="0" y="0"/>
            <a:chExt cx="8229600" cy="730250"/>
          </a:xfrm>
        </p:grpSpPr>
        <p:sp>
          <p:nvSpPr>
            <p:cNvPr id="11" name="Freeform 11"/>
            <p:cNvSpPr/>
            <p:nvPr/>
          </p:nvSpPr>
          <p:spPr>
            <a:xfrm>
              <a:off x="0" y="0"/>
              <a:ext cx="8229600" cy="730250"/>
            </a:xfrm>
            <a:custGeom>
              <a:avLst/>
              <a:gdLst/>
              <a:ahLst/>
              <a:cxnLst/>
              <a:rect l="l" t="t" r="r" b="b"/>
              <a:pathLst>
                <a:path w="8229600" h="730250">
                  <a:moveTo>
                    <a:pt x="0" y="0"/>
                  </a:moveTo>
                  <a:lnTo>
                    <a:pt x="8229600" y="0"/>
                  </a:lnTo>
                  <a:lnTo>
                    <a:pt x="8229600" y="730250"/>
                  </a:lnTo>
                  <a:lnTo>
                    <a:pt x="0" y="730250"/>
                  </a:lnTo>
                  <a:close/>
                </a:path>
              </a:pathLst>
            </a:custGeom>
          </p:spPr>
        </p:sp>
        <p:sp>
          <p:nvSpPr>
            <p:cNvPr id="12" name="TextBox 12"/>
            <p:cNvSpPr txBox="1"/>
            <p:nvPr/>
          </p:nvSpPr>
          <p:spPr>
            <a:xfrm>
              <a:off x="0" y="-19050"/>
              <a:ext cx="8229600" cy="749300"/>
            </a:xfrm>
            <a:prstGeom prst="rect">
              <a:avLst/>
            </a:prstGeom>
          </p:spPr>
          <p:txBody>
            <a:bodyPr lIns="0" tIns="0" rIns="0" bIns="0" rtlCol="0" anchor="ctr"/>
            <a:lstStyle/>
            <a:p>
              <a:pPr algn="ctr">
                <a:lnSpc>
                  <a:spcPts val="2160"/>
                </a:lnSpc>
              </a:pPr>
              <a:r>
                <a:rPr lang="en-US" sz="1800">
                  <a:solidFill>
                    <a:srgbClr val="898989"/>
                  </a:solidFill>
                  <a:latin typeface="Times New Roman" panose="02020503050405090304"/>
                  <a:ea typeface="Times New Roman" panose="02020503050405090304"/>
                  <a:cs typeface="Times New Roman" panose="02020503050405090304"/>
                  <a:sym typeface="Times New Roman" panose="02020503050405090304"/>
                </a:rPr>
                <a:t>Review No.2         Batch No. CG4          Department of CSE</a:t>
              </a:r>
              <a:endParaRPr lang="en-US" sz="1800">
                <a:solidFill>
                  <a:srgbClr val="898989"/>
                </a:solidFill>
                <a:latin typeface="Times New Roman" panose="02020503050405090304"/>
                <a:ea typeface="Times New Roman" panose="02020503050405090304"/>
                <a:cs typeface="Times New Roman" panose="02020503050405090304"/>
                <a:sym typeface="Times New Roman" panose="02020503050405090304"/>
              </a:endParaRPr>
            </a:p>
          </p:txBody>
        </p:sp>
      </p:grpSp>
      <p:grpSp>
        <p:nvGrpSpPr>
          <p:cNvPr id="13" name="Group 13"/>
          <p:cNvGrpSpPr/>
          <p:nvPr/>
        </p:nvGrpSpPr>
        <p:grpSpPr>
          <a:xfrm rot="0">
            <a:off x="1257300" y="9534525"/>
            <a:ext cx="4114800" cy="547688"/>
            <a:chOff x="0" y="0"/>
            <a:chExt cx="5486400" cy="730250"/>
          </a:xfrm>
        </p:grpSpPr>
        <p:sp>
          <p:nvSpPr>
            <p:cNvPr id="14" name="Freeform 14"/>
            <p:cNvSpPr/>
            <p:nvPr/>
          </p:nvSpPr>
          <p:spPr>
            <a:xfrm>
              <a:off x="0" y="0"/>
              <a:ext cx="5486400" cy="730250"/>
            </a:xfrm>
            <a:custGeom>
              <a:avLst/>
              <a:gdLst/>
              <a:ahLst/>
              <a:cxnLst/>
              <a:rect l="l" t="t" r="r" b="b"/>
              <a:pathLst>
                <a:path w="5486400" h="730250">
                  <a:moveTo>
                    <a:pt x="0" y="0"/>
                  </a:moveTo>
                  <a:lnTo>
                    <a:pt x="5486400" y="0"/>
                  </a:lnTo>
                  <a:lnTo>
                    <a:pt x="5486400" y="730250"/>
                  </a:lnTo>
                  <a:lnTo>
                    <a:pt x="0" y="730250"/>
                  </a:lnTo>
                  <a:close/>
                </a:path>
              </a:pathLst>
            </a:custGeom>
          </p:spPr>
        </p:sp>
        <p:sp>
          <p:nvSpPr>
            <p:cNvPr id="15" name="TextBox 15"/>
            <p:cNvSpPr txBox="1"/>
            <p:nvPr/>
          </p:nvSpPr>
          <p:spPr>
            <a:xfrm>
              <a:off x="0" y="-19050"/>
              <a:ext cx="5486400" cy="749300"/>
            </a:xfrm>
            <a:prstGeom prst="rect">
              <a:avLst/>
            </a:prstGeom>
          </p:spPr>
          <p:txBody>
            <a:bodyPr lIns="0" tIns="0" rIns="0" bIns="0" rtlCol="0" anchor="ctr"/>
            <a:lstStyle/>
            <a:p>
              <a:pPr algn="l">
                <a:lnSpc>
                  <a:spcPts val="2160"/>
                </a:lnSpc>
              </a:pPr>
              <a:r>
                <a:rPr lang="en-US" sz="1800">
                  <a:solidFill>
                    <a:srgbClr val="898989"/>
                  </a:solidFill>
                  <a:latin typeface="Times New Roman" panose="02020503050405090304"/>
                  <a:ea typeface="Times New Roman" panose="02020503050405090304"/>
                  <a:cs typeface="Times New Roman" panose="02020503050405090304"/>
                  <a:sym typeface="Times New Roman" panose="02020503050405090304"/>
                </a:rPr>
                <a:t>05</a:t>
              </a:r>
              <a:r>
                <a:rPr lang="en-US" sz="1800">
                  <a:solidFill>
                    <a:srgbClr val="898989"/>
                  </a:solidFill>
                  <a:latin typeface="Times New Roman" panose="02020503050405090304"/>
                  <a:ea typeface="Times New Roman" panose="02020503050405090304"/>
                  <a:cs typeface="Times New Roman" panose="02020503050405090304"/>
                  <a:sym typeface="Times New Roman" panose="02020503050405090304"/>
                </a:rPr>
                <a:t>-12-2025</a:t>
              </a:r>
              <a:endParaRPr lang="en-US" sz="1800">
                <a:solidFill>
                  <a:srgbClr val="898989"/>
                </a:solidFill>
                <a:latin typeface="Times New Roman" panose="02020503050405090304"/>
                <a:ea typeface="Times New Roman" panose="02020503050405090304"/>
                <a:cs typeface="Times New Roman" panose="02020503050405090304"/>
                <a:sym typeface="Times New Roman" panose="02020503050405090304"/>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0">
            <a:off x="1770927" y="547688"/>
            <a:ext cx="15259773" cy="1692014"/>
            <a:chOff x="0" y="0"/>
            <a:chExt cx="20346364" cy="2256018"/>
          </a:xfrm>
        </p:grpSpPr>
        <p:sp>
          <p:nvSpPr>
            <p:cNvPr id="3" name="Freeform 3"/>
            <p:cNvSpPr/>
            <p:nvPr/>
          </p:nvSpPr>
          <p:spPr>
            <a:xfrm>
              <a:off x="0" y="0"/>
              <a:ext cx="20346364" cy="2256018"/>
            </a:xfrm>
            <a:custGeom>
              <a:avLst/>
              <a:gdLst/>
              <a:ahLst/>
              <a:cxnLst/>
              <a:rect l="l" t="t" r="r" b="b"/>
              <a:pathLst>
                <a:path w="20346364" h="2256018">
                  <a:moveTo>
                    <a:pt x="0" y="0"/>
                  </a:moveTo>
                  <a:lnTo>
                    <a:pt x="20346364" y="0"/>
                  </a:lnTo>
                  <a:lnTo>
                    <a:pt x="20346364" y="2256018"/>
                  </a:lnTo>
                  <a:lnTo>
                    <a:pt x="0" y="2256018"/>
                  </a:lnTo>
                  <a:close/>
                </a:path>
              </a:pathLst>
            </a:custGeom>
          </p:spPr>
        </p:sp>
        <p:sp>
          <p:nvSpPr>
            <p:cNvPr id="4" name="TextBox 4"/>
            <p:cNvSpPr txBox="1"/>
            <p:nvPr/>
          </p:nvSpPr>
          <p:spPr>
            <a:xfrm>
              <a:off x="0" y="38100"/>
              <a:ext cx="20346364" cy="2217918"/>
            </a:xfrm>
            <a:prstGeom prst="rect">
              <a:avLst/>
            </a:prstGeom>
          </p:spPr>
          <p:txBody>
            <a:bodyPr lIns="0" tIns="0" rIns="0" bIns="0" rtlCol="0" anchor="ctr"/>
            <a:lstStyle/>
            <a:p>
              <a:pPr algn="ctr">
                <a:lnSpc>
                  <a:spcPts val="7130"/>
                </a:lnSpc>
              </a:pPr>
              <a:r>
                <a:rPr lang="en-US" sz="6600" b="1">
                  <a:solidFill>
                    <a:srgbClr val="000000"/>
                  </a:solidFill>
                  <a:latin typeface="Times New Roman Bold" panose="02020503050405090304"/>
                  <a:ea typeface="Times New Roman Bold" panose="02020503050405090304"/>
                  <a:cs typeface="Times New Roman Bold" panose="02020503050405090304"/>
                  <a:sym typeface="Times New Roman Bold" panose="02020503050405090304"/>
                </a:rPr>
                <a:t>OBJECTIVES</a:t>
              </a:r>
              <a:endParaRPr lang="en-US" sz="6600" b="1">
                <a:solidFill>
                  <a:srgbClr val="000000"/>
                </a:solidFill>
                <a:latin typeface="Times New Roman Bold" panose="02020503050405090304"/>
                <a:ea typeface="Times New Roman Bold" panose="02020503050405090304"/>
                <a:cs typeface="Times New Roman Bold" panose="02020503050405090304"/>
                <a:sym typeface="Times New Roman Bold" panose="02020503050405090304"/>
              </a:endParaRPr>
            </a:p>
          </p:txBody>
        </p:sp>
      </p:grpSp>
      <p:sp>
        <p:nvSpPr>
          <p:cNvPr id="5" name="TextBox 5"/>
          <p:cNvSpPr txBox="1"/>
          <p:nvPr/>
        </p:nvSpPr>
        <p:spPr>
          <a:xfrm>
            <a:off x="1770927" y="2353335"/>
            <a:ext cx="15259773" cy="5992888"/>
          </a:xfrm>
          <a:prstGeom prst="rect">
            <a:avLst/>
          </a:prstGeom>
        </p:spPr>
        <p:txBody>
          <a:bodyPr lIns="0" tIns="0" rIns="0" bIns="0" rtlCol="0" anchor="t">
            <a:spAutoFit/>
          </a:bodyPr>
          <a:lstStyle/>
          <a:p>
            <a:pPr marL="546100" lvl="1" indent="-273050" algn="l">
              <a:lnSpc>
                <a:spcPts val="2935"/>
              </a:lnSpc>
              <a:buFont typeface="Arial" panose="020B0604020202090204"/>
              <a:buChar char="•"/>
            </a:pPr>
            <a:r>
              <a:rPr lang="en-US" sz="3015" b="1">
                <a:solidFill>
                  <a:srgbClr val="000000"/>
                </a:solidFill>
                <a:latin typeface="Times New Roman Bold" panose="02020503050405090304"/>
                <a:ea typeface="Times New Roman Bold" panose="02020503050405090304"/>
                <a:cs typeface="Times New Roman Bold" panose="02020503050405090304"/>
                <a:sym typeface="Times New Roman Bold" panose="02020503050405090304"/>
              </a:rPr>
              <a:t>Develop Machine Learning Models: </a:t>
            </a:r>
            <a:r>
              <a:rPr lang="en-US" sz="3015">
                <a:solidFill>
                  <a:srgbClr val="000000"/>
                </a:solidFill>
                <a:latin typeface="Times New Roman" panose="02020503050405090304"/>
                <a:ea typeface="Times New Roman" panose="02020503050405090304"/>
                <a:cs typeface="Times New Roman" panose="02020503050405090304"/>
                <a:sym typeface="Times New Roman" panose="02020503050405090304"/>
              </a:rPr>
              <a:t>Build and compare regression models such as Linear Regression, Decision Tree, Random Forest, XGBoost, CatBoost, and LightGBM for accurate car price prediction.</a:t>
            </a:r>
            <a:endParaRPr lang="en-US" sz="3015">
              <a:solidFill>
                <a:srgbClr val="000000"/>
              </a:solidFill>
              <a:latin typeface="Times New Roman" panose="02020503050405090304"/>
              <a:ea typeface="Times New Roman" panose="02020503050405090304"/>
              <a:cs typeface="Times New Roman" panose="02020503050405090304"/>
              <a:sym typeface="Times New Roman" panose="02020503050405090304"/>
            </a:endParaRPr>
          </a:p>
          <a:p>
            <a:pPr algn="l">
              <a:lnSpc>
                <a:spcPts val="2935"/>
              </a:lnSpc>
            </a:pPr>
          </a:p>
          <a:p>
            <a:pPr marL="546100" lvl="1" indent="-273050" algn="l">
              <a:lnSpc>
                <a:spcPts val="2935"/>
              </a:lnSpc>
              <a:buFont typeface="Arial" panose="020B0604020202090204"/>
              <a:buChar char="•"/>
            </a:pPr>
            <a:r>
              <a:rPr lang="en-US" sz="3015" b="1">
                <a:solidFill>
                  <a:srgbClr val="000000"/>
                </a:solidFill>
                <a:latin typeface="Times New Roman Bold" panose="02020503050405090304"/>
                <a:ea typeface="Times New Roman Bold" panose="02020503050405090304"/>
                <a:cs typeface="Times New Roman Bold" panose="02020503050405090304"/>
                <a:sym typeface="Times New Roman Bold" panose="02020503050405090304"/>
              </a:rPr>
              <a:t>Enhance Predictive Accuracy: </a:t>
            </a:r>
            <a:r>
              <a:rPr lang="en-US" sz="3015">
                <a:solidFill>
                  <a:srgbClr val="000000"/>
                </a:solidFill>
                <a:latin typeface="Times New Roman" panose="02020503050405090304"/>
                <a:ea typeface="Times New Roman" panose="02020503050405090304"/>
                <a:cs typeface="Times New Roman" panose="02020503050405090304"/>
                <a:sym typeface="Times New Roman" panose="02020503050405090304"/>
              </a:rPr>
              <a:t>Optimize model performance using Grid Search and K-Fold Cross-Validation to achieve high R² and low error metrics.</a:t>
            </a:r>
            <a:endParaRPr lang="en-US" sz="3015">
              <a:solidFill>
                <a:srgbClr val="000000"/>
              </a:solidFill>
              <a:latin typeface="Times New Roman" panose="02020503050405090304"/>
              <a:ea typeface="Times New Roman" panose="02020503050405090304"/>
              <a:cs typeface="Times New Roman" panose="02020503050405090304"/>
              <a:sym typeface="Times New Roman" panose="02020503050405090304"/>
            </a:endParaRPr>
          </a:p>
          <a:p>
            <a:pPr algn="l">
              <a:lnSpc>
                <a:spcPts val="2935"/>
              </a:lnSpc>
            </a:pPr>
          </a:p>
          <a:p>
            <a:pPr marL="546100" lvl="1" indent="-273050" algn="l">
              <a:lnSpc>
                <a:spcPts val="2935"/>
              </a:lnSpc>
              <a:buFont typeface="Arial" panose="020B0604020202090204"/>
              <a:buChar char="•"/>
            </a:pPr>
            <a:r>
              <a:rPr lang="en-US" sz="3015" b="1">
                <a:solidFill>
                  <a:srgbClr val="000000"/>
                </a:solidFill>
                <a:latin typeface="Times New Roman Bold" panose="02020503050405090304"/>
                <a:ea typeface="Times New Roman Bold" panose="02020503050405090304"/>
                <a:cs typeface="Times New Roman Bold" panose="02020503050405090304"/>
                <a:sym typeface="Times New Roman Bold" panose="02020503050405090304"/>
              </a:rPr>
              <a:t>Implement Advanced Preprocessing:</a:t>
            </a:r>
            <a:r>
              <a:rPr lang="en-US" sz="3015">
                <a:solidFill>
                  <a:srgbClr val="000000"/>
                </a:solidFill>
                <a:latin typeface="Times New Roman" panose="02020503050405090304"/>
                <a:ea typeface="Times New Roman" panose="02020503050405090304"/>
                <a:cs typeface="Times New Roman" panose="02020503050405090304"/>
                <a:sym typeface="Times New Roman" panose="02020503050405090304"/>
              </a:rPr>
              <a:t> Apply techniques like outlier removal (IQR method), logarithmic transformation, and feature scaling to ensure data quality and model stability.</a:t>
            </a:r>
            <a:endParaRPr lang="en-US" sz="3015">
              <a:solidFill>
                <a:srgbClr val="000000"/>
              </a:solidFill>
              <a:latin typeface="Times New Roman" panose="02020503050405090304"/>
              <a:ea typeface="Times New Roman" panose="02020503050405090304"/>
              <a:cs typeface="Times New Roman" panose="02020503050405090304"/>
              <a:sym typeface="Times New Roman" panose="02020503050405090304"/>
            </a:endParaRPr>
          </a:p>
          <a:p>
            <a:pPr algn="l">
              <a:lnSpc>
                <a:spcPts val="2935"/>
              </a:lnSpc>
            </a:pPr>
          </a:p>
          <a:p>
            <a:pPr marL="546100" lvl="1" indent="-273050" algn="l">
              <a:lnSpc>
                <a:spcPts val="2935"/>
              </a:lnSpc>
              <a:buFont typeface="Arial" panose="020B0604020202090204"/>
              <a:buChar char="•"/>
            </a:pPr>
            <a:r>
              <a:rPr lang="en-US" sz="3015" b="1">
                <a:solidFill>
                  <a:srgbClr val="000000"/>
                </a:solidFill>
                <a:latin typeface="Times New Roman Bold" panose="02020503050405090304"/>
                <a:ea typeface="Times New Roman Bold" panose="02020503050405090304"/>
                <a:cs typeface="Times New Roman Bold" panose="02020503050405090304"/>
                <a:sym typeface="Times New Roman Bold" panose="02020503050405090304"/>
              </a:rPr>
              <a:t>Engineer Domain-Specific Features: </a:t>
            </a:r>
            <a:r>
              <a:rPr lang="en-US" sz="3015">
                <a:solidFill>
                  <a:srgbClr val="000000"/>
                </a:solidFill>
                <a:latin typeface="Times New Roman" panose="02020503050405090304"/>
                <a:ea typeface="Times New Roman" panose="02020503050405090304"/>
                <a:cs typeface="Times New Roman" panose="02020503050405090304"/>
                <a:sym typeface="Times New Roman" panose="02020503050405090304"/>
              </a:rPr>
              <a:t>Create meaningful features such as price-per-km, horsepower-to-age ratio, and brand-wise average price to capture real market dynamics.</a:t>
            </a:r>
            <a:endParaRPr lang="en-US" sz="3015">
              <a:solidFill>
                <a:srgbClr val="000000"/>
              </a:solidFill>
              <a:latin typeface="Times New Roman" panose="02020503050405090304"/>
              <a:ea typeface="Times New Roman" panose="02020503050405090304"/>
              <a:cs typeface="Times New Roman" panose="02020503050405090304"/>
              <a:sym typeface="Times New Roman" panose="02020503050405090304"/>
            </a:endParaRPr>
          </a:p>
          <a:p>
            <a:pPr algn="l">
              <a:lnSpc>
                <a:spcPts val="2935"/>
              </a:lnSpc>
            </a:pPr>
            <a:r>
              <a:rPr lang="en-US" sz="3015">
                <a:solidFill>
                  <a:srgbClr val="000000"/>
                </a:solidFill>
                <a:latin typeface="Times New Roman" panose="02020503050405090304"/>
                <a:ea typeface="Times New Roman" panose="02020503050405090304"/>
                <a:cs typeface="Times New Roman" panose="02020503050405090304"/>
                <a:sym typeface="Times New Roman" panose="02020503050405090304"/>
              </a:rPr>
              <a:t>.</a:t>
            </a:r>
            <a:endParaRPr lang="en-US" sz="3015">
              <a:solidFill>
                <a:srgbClr val="000000"/>
              </a:solidFill>
              <a:latin typeface="Times New Roman" panose="02020503050405090304"/>
              <a:ea typeface="Times New Roman" panose="02020503050405090304"/>
              <a:cs typeface="Times New Roman" panose="02020503050405090304"/>
              <a:sym typeface="Times New Roman" panose="02020503050405090304"/>
            </a:endParaRPr>
          </a:p>
          <a:p>
            <a:pPr marL="651510" lvl="1" indent="-325755" algn="l">
              <a:lnSpc>
                <a:spcPts val="2935"/>
              </a:lnSpc>
              <a:buFont typeface="Arial" panose="020B0604020202090204"/>
              <a:buChar char="•"/>
            </a:pPr>
            <a:r>
              <a:rPr lang="en-US" sz="3015" b="1">
                <a:solidFill>
                  <a:srgbClr val="000000"/>
                </a:solidFill>
                <a:latin typeface="Times New Roman Bold" panose="02020503050405090304"/>
                <a:ea typeface="Times New Roman Bold" panose="02020503050405090304"/>
                <a:cs typeface="Times New Roman Bold" panose="02020503050405090304"/>
                <a:sym typeface="Times New Roman Bold" panose="02020503050405090304"/>
              </a:rPr>
              <a:t>Deploy Real-Time Application: </a:t>
            </a:r>
            <a:r>
              <a:rPr lang="en-US" sz="3015">
                <a:solidFill>
                  <a:srgbClr val="000000"/>
                </a:solidFill>
                <a:latin typeface="Times New Roman" panose="02020503050405090304"/>
                <a:ea typeface="Times New Roman" panose="02020503050405090304"/>
                <a:cs typeface="Times New Roman" panose="02020503050405090304"/>
                <a:sym typeface="Times New Roman" panose="02020503050405090304"/>
              </a:rPr>
              <a:t>Integrate the final optimized model into a Flask-based web app for instant, real-world car price estimation.</a:t>
            </a:r>
            <a:endParaRPr lang="en-US" sz="3015">
              <a:solidFill>
                <a:srgbClr val="000000"/>
              </a:solidFill>
              <a:latin typeface="Times New Roman" panose="02020503050405090304"/>
              <a:ea typeface="Times New Roman" panose="02020503050405090304"/>
              <a:cs typeface="Times New Roman" panose="02020503050405090304"/>
              <a:sym typeface="Times New Roman" panose="02020503050405090304"/>
            </a:endParaRPr>
          </a:p>
          <a:p>
            <a:pPr marL="546100" lvl="1" indent="-273050" algn="l">
              <a:lnSpc>
                <a:spcPts val="2935"/>
              </a:lnSpc>
            </a:pPr>
          </a:p>
        </p:txBody>
      </p:sp>
      <p:grpSp>
        <p:nvGrpSpPr>
          <p:cNvPr id="6" name="Group 6"/>
          <p:cNvGrpSpPr/>
          <p:nvPr/>
        </p:nvGrpSpPr>
        <p:grpSpPr>
          <a:xfrm rot="0">
            <a:off x="12915900" y="9534525"/>
            <a:ext cx="4114800" cy="547688"/>
            <a:chOff x="0" y="0"/>
            <a:chExt cx="5486400" cy="730250"/>
          </a:xfrm>
        </p:grpSpPr>
        <p:sp>
          <p:nvSpPr>
            <p:cNvPr id="7" name="Freeform 7"/>
            <p:cNvSpPr/>
            <p:nvPr/>
          </p:nvSpPr>
          <p:spPr>
            <a:xfrm>
              <a:off x="0" y="0"/>
              <a:ext cx="5486400" cy="730250"/>
            </a:xfrm>
            <a:custGeom>
              <a:avLst/>
              <a:gdLst/>
              <a:ahLst/>
              <a:cxnLst/>
              <a:rect l="l" t="t" r="r" b="b"/>
              <a:pathLst>
                <a:path w="5486400" h="730250">
                  <a:moveTo>
                    <a:pt x="0" y="0"/>
                  </a:moveTo>
                  <a:lnTo>
                    <a:pt x="5486400" y="0"/>
                  </a:lnTo>
                  <a:lnTo>
                    <a:pt x="5486400" y="730250"/>
                  </a:lnTo>
                  <a:lnTo>
                    <a:pt x="0" y="730250"/>
                  </a:lnTo>
                  <a:close/>
                </a:path>
              </a:pathLst>
            </a:custGeom>
          </p:spPr>
        </p:sp>
        <p:sp>
          <p:nvSpPr>
            <p:cNvPr id="8" name="TextBox 8"/>
            <p:cNvSpPr txBox="1"/>
            <p:nvPr/>
          </p:nvSpPr>
          <p:spPr>
            <a:xfrm>
              <a:off x="0" y="-19050"/>
              <a:ext cx="5486400" cy="749300"/>
            </a:xfrm>
            <a:prstGeom prst="rect">
              <a:avLst/>
            </a:prstGeom>
          </p:spPr>
          <p:txBody>
            <a:bodyPr lIns="0" tIns="0" rIns="0" bIns="0" rtlCol="0" anchor="ctr"/>
            <a:lstStyle/>
            <a:p>
              <a:pPr algn="r">
                <a:lnSpc>
                  <a:spcPts val="2160"/>
                </a:lnSpc>
              </a:pPr>
              <a:r>
                <a:rPr lang="en-US" sz="1800">
                  <a:solidFill>
                    <a:srgbClr val="898989"/>
                  </a:solidFill>
                  <a:latin typeface="Times New Roman" panose="02020503050405090304"/>
                  <a:ea typeface="Times New Roman" panose="02020503050405090304"/>
                  <a:cs typeface="Times New Roman" panose="02020503050405090304"/>
                  <a:sym typeface="Times New Roman" panose="02020503050405090304"/>
                </a:rPr>
                <a:t>10</a:t>
              </a:r>
              <a:endParaRPr lang="en-US" sz="1800">
                <a:solidFill>
                  <a:srgbClr val="898989"/>
                </a:solidFill>
                <a:latin typeface="Times New Roman" panose="02020503050405090304"/>
                <a:ea typeface="Times New Roman" panose="02020503050405090304"/>
                <a:cs typeface="Times New Roman" panose="02020503050405090304"/>
                <a:sym typeface="Times New Roman" panose="02020503050405090304"/>
              </a:endParaRPr>
            </a:p>
          </p:txBody>
        </p:sp>
      </p:grpSp>
      <p:sp>
        <p:nvSpPr>
          <p:cNvPr id="9" name="Freeform 9"/>
          <p:cNvSpPr/>
          <p:nvPr/>
        </p:nvSpPr>
        <p:spPr>
          <a:xfrm>
            <a:off x="210190" y="272505"/>
            <a:ext cx="4353228" cy="756195"/>
          </a:xfrm>
          <a:custGeom>
            <a:avLst/>
            <a:gdLst/>
            <a:ahLst/>
            <a:cxnLst/>
            <a:rect l="l" t="t" r="r" b="b"/>
            <a:pathLst>
              <a:path w="4353228" h="756195">
                <a:moveTo>
                  <a:pt x="0" y="0"/>
                </a:moveTo>
                <a:lnTo>
                  <a:pt x="4353228" y="0"/>
                </a:lnTo>
                <a:lnTo>
                  <a:pt x="4353228" y="756195"/>
                </a:lnTo>
                <a:lnTo>
                  <a:pt x="0" y="756195"/>
                </a:lnTo>
                <a:lnTo>
                  <a:pt x="0" y="0"/>
                </a:lnTo>
                <a:close/>
              </a:path>
            </a:pathLst>
          </a:custGeom>
          <a:blipFill>
            <a:blip r:embed="rId1"/>
            <a:stretch>
              <a:fillRect/>
            </a:stretch>
          </a:blipFill>
        </p:spPr>
      </p:sp>
      <p:grpSp>
        <p:nvGrpSpPr>
          <p:cNvPr id="10" name="Group 10"/>
          <p:cNvGrpSpPr/>
          <p:nvPr/>
        </p:nvGrpSpPr>
        <p:grpSpPr>
          <a:xfrm rot="0">
            <a:off x="6057900" y="9534525"/>
            <a:ext cx="6172200" cy="547688"/>
            <a:chOff x="0" y="0"/>
            <a:chExt cx="8229600" cy="730250"/>
          </a:xfrm>
        </p:grpSpPr>
        <p:sp>
          <p:nvSpPr>
            <p:cNvPr id="11" name="Freeform 11"/>
            <p:cNvSpPr/>
            <p:nvPr/>
          </p:nvSpPr>
          <p:spPr>
            <a:xfrm>
              <a:off x="0" y="0"/>
              <a:ext cx="8229600" cy="730250"/>
            </a:xfrm>
            <a:custGeom>
              <a:avLst/>
              <a:gdLst/>
              <a:ahLst/>
              <a:cxnLst/>
              <a:rect l="l" t="t" r="r" b="b"/>
              <a:pathLst>
                <a:path w="8229600" h="730250">
                  <a:moveTo>
                    <a:pt x="0" y="0"/>
                  </a:moveTo>
                  <a:lnTo>
                    <a:pt x="8229600" y="0"/>
                  </a:lnTo>
                  <a:lnTo>
                    <a:pt x="8229600" y="730250"/>
                  </a:lnTo>
                  <a:lnTo>
                    <a:pt x="0" y="730250"/>
                  </a:lnTo>
                  <a:close/>
                </a:path>
              </a:pathLst>
            </a:custGeom>
          </p:spPr>
        </p:sp>
        <p:sp>
          <p:nvSpPr>
            <p:cNvPr id="12" name="TextBox 12"/>
            <p:cNvSpPr txBox="1"/>
            <p:nvPr/>
          </p:nvSpPr>
          <p:spPr>
            <a:xfrm>
              <a:off x="0" y="-19050"/>
              <a:ext cx="8229600" cy="749300"/>
            </a:xfrm>
            <a:prstGeom prst="rect">
              <a:avLst/>
            </a:prstGeom>
          </p:spPr>
          <p:txBody>
            <a:bodyPr lIns="0" tIns="0" rIns="0" bIns="0" rtlCol="0" anchor="ctr"/>
            <a:lstStyle/>
            <a:p>
              <a:pPr algn="ctr">
                <a:lnSpc>
                  <a:spcPts val="2160"/>
                </a:lnSpc>
              </a:pPr>
              <a:r>
                <a:rPr lang="en-US" sz="1800">
                  <a:solidFill>
                    <a:srgbClr val="898989"/>
                  </a:solidFill>
                  <a:latin typeface="Times New Roman" panose="02020503050405090304"/>
                  <a:ea typeface="Times New Roman" panose="02020503050405090304"/>
                  <a:cs typeface="Times New Roman" panose="02020503050405090304"/>
                  <a:sym typeface="Times New Roman" panose="02020503050405090304"/>
                </a:rPr>
                <a:t>Review No.2         Batch No. CG4          Department of CSE</a:t>
              </a:r>
              <a:endParaRPr lang="en-US" sz="1800">
                <a:solidFill>
                  <a:srgbClr val="898989"/>
                </a:solidFill>
                <a:latin typeface="Times New Roman" panose="02020503050405090304"/>
                <a:ea typeface="Times New Roman" panose="02020503050405090304"/>
                <a:cs typeface="Times New Roman" panose="02020503050405090304"/>
                <a:sym typeface="Times New Roman" panose="02020503050405090304"/>
              </a:endParaRPr>
            </a:p>
          </p:txBody>
        </p:sp>
      </p:grpSp>
      <p:grpSp>
        <p:nvGrpSpPr>
          <p:cNvPr id="13" name="Group 13"/>
          <p:cNvGrpSpPr/>
          <p:nvPr/>
        </p:nvGrpSpPr>
        <p:grpSpPr>
          <a:xfrm rot="0">
            <a:off x="1257300" y="9534525"/>
            <a:ext cx="4114800" cy="547688"/>
            <a:chOff x="0" y="0"/>
            <a:chExt cx="5486400" cy="730250"/>
          </a:xfrm>
        </p:grpSpPr>
        <p:sp>
          <p:nvSpPr>
            <p:cNvPr id="14" name="Freeform 14"/>
            <p:cNvSpPr/>
            <p:nvPr/>
          </p:nvSpPr>
          <p:spPr>
            <a:xfrm>
              <a:off x="0" y="0"/>
              <a:ext cx="5486400" cy="730250"/>
            </a:xfrm>
            <a:custGeom>
              <a:avLst/>
              <a:gdLst/>
              <a:ahLst/>
              <a:cxnLst/>
              <a:rect l="l" t="t" r="r" b="b"/>
              <a:pathLst>
                <a:path w="5486400" h="730250">
                  <a:moveTo>
                    <a:pt x="0" y="0"/>
                  </a:moveTo>
                  <a:lnTo>
                    <a:pt x="5486400" y="0"/>
                  </a:lnTo>
                  <a:lnTo>
                    <a:pt x="5486400" y="730250"/>
                  </a:lnTo>
                  <a:lnTo>
                    <a:pt x="0" y="730250"/>
                  </a:lnTo>
                  <a:close/>
                </a:path>
              </a:pathLst>
            </a:custGeom>
          </p:spPr>
        </p:sp>
        <p:sp>
          <p:nvSpPr>
            <p:cNvPr id="15" name="TextBox 15"/>
            <p:cNvSpPr txBox="1"/>
            <p:nvPr/>
          </p:nvSpPr>
          <p:spPr>
            <a:xfrm>
              <a:off x="0" y="-19050"/>
              <a:ext cx="5486400" cy="749300"/>
            </a:xfrm>
            <a:prstGeom prst="rect">
              <a:avLst/>
            </a:prstGeom>
          </p:spPr>
          <p:txBody>
            <a:bodyPr lIns="0" tIns="0" rIns="0" bIns="0" rtlCol="0" anchor="ctr"/>
            <a:lstStyle/>
            <a:p>
              <a:pPr algn="l">
                <a:lnSpc>
                  <a:spcPts val="2160"/>
                </a:lnSpc>
              </a:pPr>
              <a:r>
                <a:rPr lang="en-US" sz="1800">
                  <a:solidFill>
                    <a:srgbClr val="898989"/>
                  </a:solidFill>
                  <a:latin typeface="Times New Roman" panose="02020503050405090304"/>
                  <a:ea typeface="Times New Roman" panose="02020503050405090304"/>
                  <a:cs typeface="Times New Roman" panose="02020503050405090304"/>
                  <a:sym typeface="Times New Roman" panose="02020503050405090304"/>
                </a:rPr>
                <a:t>05</a:t>
              </a:r>
              <a:r>
                <a:rPr lang="en-US" sz="1800">
                  <a:solidFill>
                    <a:srgbClr val="898989"/>
                  </a:solidFill>
                  <a:latin typeface="Times New Roman" panose="02020503050405090304"/>
                  <a:ea typeface="Times New Roman" panose="02020503050405090304"/>
                  <a:cs typeface="Times New Roman" panose="02020503050405090304"/>
                  <a:sym typeface="Times New Roman" panose="02020503050405090304"/>
                </a:rPr>
                <a:t>-12-2025</a:t>
              </a:r>
              <a:endParaRPr lang="en-US" sz="1800">
                <a:solidFill>
                  <a:srgbClr val="898989"/>
                </a:solidFill>
                <a:latin typeface="Times New Roman" panose="02020503050405090304"/>
                <a:ea typeface="Times New Roman" panose="02020503050405090304"/>
                <a:cs typeface="Times New Roman" panose="02020503050405090304"/>
                <a:sym typeface="Times New Roman" panose="02020503050405090304"/>
              </a:endParaRP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20218</Words>
  <Application>WPS Writer</Application>
  <PresentationFormat>On-screen Show (4:3)</PresentationFormat>
  <Paragraphs>561</Paragraphs>
  <Slides>25</Slides>
  <Notes>0</Notes>
  <HiddenSlides>0</HiddenSlides>
  <MMClips>0</MMClips>
  <ScaleCrop>false</ScaleCrop>
  <HeadingPairs>
    <vt:vector size="8" baseType="variant">
      <vt:variant>
        <vt:lpstr>已用的字体</vt:lpstr>
      </vt:variant>
      <vt:variant>
        <vt:i4>17</vt:i4>
      </vt:variant>
      <vt:variant>
        <vt:lpstr>主题</vt:lpstr>
      </vt:variant>
      <vt:variant>
        <vt:i4>1</vt:i4>
      </vt:variant>
      <vt:variant>
        <vt:lpstr>嵌入 OLE 服务器</vt:lpstr>
      </vt:variant>
      <vt:variant>
        <vt:i4>1</vt:i4>
      </vt:variant>
      <vt:variant>
        <vt:lpstr>幻灯片标题</vt:lpstr>
      </vt:variant>
      <vt:variant>
        <vt:i4>25</vt:i4>
      </vt:variant>
    </vt:vector>
  </HeadingPairs>
  <TitlesOfParts>
    <vt:vector size="44" baseType="lpstr">
      <vt:lpstr>Arial</vt:lpstr>
      <vt:lpstr>SimSun</vt:lpstr>
      <vt:lpstr>Wingdings</vt:lpstr>
      <vt:lpstr>Times New Roman Bold</vt:lpstr>
      <vt:lpstr>Times New Roman</vt:lpstr>
      <vt:lpstr>Arial</vt:lpstr>
      <vt:lpstr>Calibri (MS)</vt:lpstr>
      <vt:lpstr>Calibri</vt:lpstr>
      <vt:lpstr>Helvetica Neue</vt:lpstr>
      <vt:lpstr>Microsoft YaHei</vt:lpstr>
      <vt:lpstr>汉仪旗黑</vt:lpstr>
      <vt:lpstr>Arial Unicode MS</vt:lpstr>
      <vt:lpstr>Calibri (MS) Bold</vt:lpstr>
      <vt:lpstr>Canva Sans Bold</vt:lpstr>
      <vt:lpstr>Times New Roman Italics</vt:lpstr>
      <vt:lpstr>Times New Roman</vt:lpstr>
      <vt:lpstr>宋体-简</vt:lpstr>
      <vt:lpstr>Office Theme</vt:lpstr>
      <vt:lpstr>Excel.Sheet.12</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cg4_Presentation.pptx</dc:title>
  <dc:creator/>
  <cp:lastModifiedBy>Garikapati Aishwarya</cp:lastModifiedBy>
  <cp:revision>2</cp:revision>
  <dcterms:created xsi:type="dcterms:W3CDTF">2026-02-03T19:17:09Z</dcterms:created>
  <dcterms:modified xsi:type="dcterms:W3CDTF">2026-02-03T19:17:09Z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598FB87B66DAC17CB5498269F3B87827_42</vt:lpwstr>
  </property>
  <property fmtid="{D5CDD505-2E9C-101B-9397-08002B2CF9AE}" pid="3" name="KSOProductBuildVer">
    <vt:lpwstr>1033-6.13.1.8710</vt:lpwstr>
  </property>
</Properties>
</file>